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87" r:id="rId4"/>
    <p:sldId id="286" r:id="rId5"/>
    <p:sldId id="288" r:id="rId6"/>
    <p:sldId id="258" r:id="rId7"/>
    <p:sldId id="278" r:id="rId8"/>
    <p:sldId id="259" r:id="rId9"/>
    <p:sldId id="280" r:id="rId10"/>
    <p:sldId id="264" r:id="rId11"/>
    <p:sldId id="282" r:id="rId12"/>
    <p:sldId id="283" r:id="rId13"/>
    <p:sldId id="285" r:id="rId14"/>
    <p:sldId id="290" r:id="rId15"/>
    <p:sldId id="289" r:id="rId16"/>
    <p:sldId id="261" r:id="rId17"/>
    <p:sldId id="262" r:id="rId18"/>
    <p:sldId id="291" r:id="rId19"/>
    <p:sldId id="292" r:id="rId20"/>
    <p:sldId id="293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220" autoAdjust="0"/>
  </p:normalViewPr>
  <p:slideViewPr>
    <p:cSldViewPr>
      <p:cViewPr varScale="1">
        <p:scale>
          <a:sx n="74" d="100"/>
          <a:sy n="74" d="100"/>
        </p:scale>
        <p:origin x="17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FF88C-095D-4CC7-829E-E0D28AEFEC20}" type="datetimeFigureOut">
              <a:rPr lang="en-US" smtClean="0"/>
              <a:pPr/>
              <a:t>8/6/2015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03BF5-4EDD-43C4-A131-B7C7EAE6E39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85688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3BF5-4EDD-43C4-A131-B7C7EAE6E392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6265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3BF5-4EDD-43C4-A131-B7C7EAE6E392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1592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3BF5-4EDD-43C4-A131-B7C7EAE6E392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51381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3BF5-4EDD-43C4-A131-B7C7EAE6E392}" type="slidenum">
              <a:rPr lang="en-ZA" smtClean="0"/>
              <a:pPr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85415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3BF5-4EDD-43C4-A131-B7C7EAE6E392}" type="slidenum">
              <a:rPr lang="en-ZA" smtClean="0"/>
              <a:pPr/>
              <a:t>16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37710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3BF5-4EDD-43C4-A131-B7C7EAE6E392}" type="slidenum">
              <a:rPr lang="en-ZA" smtClean="0"/>
              <a:pPr/>
              <a:t>17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7076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f-ZA" dirty="0" smtClean="0"/>
              <a:t>Niks anders as enige ander godsdiens nie. </a:t>
            </a:r>
            <a:endParaRPr lang="af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3BF5-4EDD-43C4-A131-B7C7EAE6E392}" type="slidenum">
              <a:rPr lang="en-ZA" smtClean="0"/>
              <a:pPr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94718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3BF5-4EDD-43C4-A131-B7C7EAE6E392}" type="slidenum">
              <a:rPr lang="en-ZA" smtClean="0"/>
              <a:pPr/>
              <a:t>19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418116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3BF5-4EDD-43C4-A131-B7C7EAE6E392}" type="slidenum">
              <a:rPr lang="en-ZA" smtClean="0"/>
              <a:pPr/>
              <a:t>21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8094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3BF5-4EDD-43C4-A131-B7C7EAE6E392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9948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f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Karl </a:t>
            </a:r>
            <a:r>
              <a:rPr lang="af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Hartenstein</a:t>
            </a:r>
            <a:r>
              <a:rPr lang="af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af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‘n</a:t>
            </a:r>
            <a:r>
              <a:rPr lang="af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Duitse teoloog, het klaarblyklik in 1934 die eerste maal die uitdrukking </a:t>
            </a:r>
            <a:r>
              <a:rPr lang="af-Z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missio Dei </a:t>
            </a:r>
            <a:r>
              <a:rPr lang="af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gebruik om te verwys na die feit dat God die inisiatiefnemer en onderwerp van enige sending is; hy gebruik die term na aanleiding van die teks in Johannes 20:21: “Soos die Vader My gestuur het, stuur Ek julle ook.”</a:t>
            </a:r>
          </a:p>
          <a:p>
            <a:r>
              <a:rPr lang="af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af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 is eers later in die 1950’s en daarna werklik gebruik in die kringe van die “</a:t>
            </a:r>
            <a:r>
              <a:rPr lang="af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International</a:t>
            </a:r>
            <a:r>
              <a:rPr lang="af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af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Missionary</a:t>
            </a:r>
            <a:r>
              <a:rPr lang="af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af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Council</a:t>
            </a:r>
            <a:r>
              <a:rPr lang="af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as poging om sending deeglik teologies te verstaan en </a:t>
            </a:r>
            <a:r>
              <a:rPr lang="af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‘n</a:t>
            </a:r>
            <a:r>
              <a:rPr lang="af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regmatige plek te gee in die oë van die kerk wat sending dikwels afgeskeep het as bykomstige </a:t>
            </a:r>
            <a:r>
              <a:rPr lang="af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randsaak</a:t>
            </a:r>
            <a:r>
              <a:rPr lang="af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3BF5-4EDD-43C4-A131-B7C7EAE6E392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0707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f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 lei tot misverstande.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f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 kan lei tot vooroordele.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f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 lei tot kritiek en wantrou – soms geldig en soms nie.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f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 veroorsaak vrugtelose gesprek wat hierdie nodige saak kan laat vassak in </a:t>
            </a:r>
            <a:r>
              <a:rPr lang="af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‘n</a:t>
            </a:r>
            <a:r>
              <a:rPr lang="af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moeras van debat. Ek hoop om te gee wat ek glo </a:t>
            </a:r>
            <a:r>
              <a:rPr lang="af-Z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‘n</a:t>
            </a:r>
            <a:r>
              <a:rPr lang="af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Skriftuurlike en gereformeerd-verantwoordbare raamwerk is. Ek sal hier en daar wel opmerkings maak wat nodig kan wees oor definisies. 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3BF5-4EDD-43C4-A131-B7C7EAE6E392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741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3BF5-4EDD-43C4-A131-B7C7EAE6E392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92837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f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3BF5-4EDD-43C4-A131-B7C7EAE6E392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52462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3BF5-4EDD-43C4-A131-B7C7EAE6E392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99815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f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3BF5-4EDD-43C4-A131-B7C7EAE6E392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39842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3BF5-4EDD-43C4-A131-B7C7EAE6E392}" type="slidenum">
              <a:rPr lang="en-ZA" smtClean="0"/>
              <a:pPr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943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A63-D486-4593-B4A8-CB63F796D0A7}" type="datetimeFigureOut">
              <a:rPr lang="en-US" smtClean="0"/>
              <a:pPr/>
              <a:t>8/6/2015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B334-ACFB-4B58-8658-45254DB5CFA7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A63-D486-4593-B4A8-CB63F796D0A7}" type="datetimeFigureOut">
              <a:rPr lang="en-US" smtClean="0"/>
              <a:pPr/>
              <a:t>8/6/2015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B334-ACFB-4B58-8658-45254DB5CF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A63-D486-4593-B4A8-CB63F796D0A7}" type="datetimeFigureOut">
              <a:rPr lang="en-US" smtClean="0"/>
              <a:pPr/>
              <a:t>8/6/2015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B334-ACFB-4B58-8658-45254DB5CF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A63-D486-4593-B4A8-CB63F796D0A7}" type="datetimeFigureOut">
              <a:rPr lang="en-US" smtClean="0"/>
              <a:pPr/>
              <a:t>8/6/2015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B334-ACFB-4B58-8658-45254DB5CF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A63-D486-4593-B4A8-CB63F796D0A7}" type="datetimeFigureOut">
              <a:rPr lang="en-US" smtClean="0"/>
              <a:pPr/>
              <a:t>8/6/2015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B334-ACFB-4B58-8658-45254DB5CF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A63-D486-4593-B4A8-CB63F796D0A7}" type="datetimeFigureOut">
              <a:rPr lang="en-US" smtClean="0"/>
              <a:pPr/>
              <a:t>8/6/2015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B334-ACFB-4B58-8658-45254DB5CF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A63-D486-4593-B4A8-CB63F796D0A7}" type="datetimeFigureOut">
              <a:rPr lang="en-US" smtClean="0"/>
              <a:pPr/>
              <a:t>8/6/2015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B334-ACFB-4B58-8658-45254DB5CF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A63-D486-4593-B4A8-CB63F796D0A7}" type="datetimeFigureOut">
              <a:rPr lang="en-US" smtClean="0"/>
              <a:pPr/>
              <a:t>8/6/2015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B334-ACFB-4B58-8658-45254DB5CF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A63-D486-4593-B4A8-CB63F796D0A7}" type="datetimeFigureOut">
              <a:rPr lang="en-US" smtClean="0"/>
              <a:pPr/>
              <a:t>8/6/2015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B334-ACFB-4B58-8658-45254DB5CF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A63-D486-4593-B4A8-CB63F796D0A7}" type="datetimeFigureOut">
              <a:rPr lang="en-US" smtClean="0"/>
              <a:pPr/>
              <a:t>8/6/2015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B334-ACFB-4B58-8658-45254DB5CFA7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0440A63-D486-4593-B4A8-CB63F796D0A7}" type="datetimeFigureOut">
              <a:rPr lang="en-US" smtClean="0"/>
              <a:pPr/>
              <a:t>8/6/2015</a:t>
            </a:fld>
            <a:endParaRPr lang="en-Z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6A1B334-ACFB-4B58-8658-45254DB5CF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0440A63-D486-4593-B4A8-CB63F796D0A7}" type="datetimeFigureOut">
              <a:rPr lang="en-US" smtClean="0"/>
              <a:pPr/>
              <a:t>8/6/2015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6A1B334-ACFB-4B58-8658-45254DB5CFA7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8077200" cy="1673352"/>
          </a:xfrm>
        </p:spPr>
        <p:txBody>
          <a:bodyPr>
            <a:noAutofit/>
          </a:bodyPr>
          <a:lstStyle/>
          <a:p>
            <a:r>
              <a:rPr lang="en-US" sz="13800" dirty="0" smtClean="0"/>
              <a:t>Missio Dei</a:t>
            </a:r>
            <a:endParaRPr lang="en-ZA" sz="1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00600"/>
            <a:ext cx="9144000" cy="1499616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God se missie / </a:t>
            </a:r>
            <a:r>
              <a:rPr lang="en-US" sz="4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gerigtheid</a:t>
            </a:r>
            <a:endParaRPr lang="en-ZA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16152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Openbaringsgeskiedenis</a:t>
            </a:r>
            <a:endParaRPr lang="en-ZA" dirty="0"/>
          </a:p>
        </p:txBody>
      </p:sp>
      <p:grpSp>
        <p:nvGrpSpPr>
          <p:cNvPr id="8" name="Group 7"/>
          <p:cNvGrpSpPr/>
          <p:nvPr/>
        </p:nvGrpSpPr>
        <p:grpSpPr>
          <a:xfrm>
            <a:off x="822153" y="2291312"/>
            <a:ext cx="1387647" cy="1061488"/>
            <a:chOff x="2422353" y="1910312"/>
            <a:chExt cx="5571137" cy="4109488"/>
          </a:xfrm>
        </p:grpSpPr>
        <p:sp>
          <p:nvSpPr>
            <p:cNvPr id="4" name="Curved Right Arrow 3"/>
            <p:cNvSpPr/>
            <p:nvPr/>
          </p:nvSpPr>
          <p:spPr>
            <a:xfrm rot="1015911">
              <a:off x="2422353" y="2155225"/>
              <a:ext cx="1524000" cy="2209800"/>
            </a:xfrm>
            <a:prstGeom prst="curvedRightArrow">
              <a:avLst>
                <a:gd name="adj1" fmla="val 31070"/>
                <a:gd name="adj2" fmla="val 50385"/>
                <a:gd name="adj3" fmla="val 4534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5" name="Curved Right Arrow 4"/>
            <p:cNvSpPr/>
            <p:nvPr/>
          </p:nvSpPr>
          <p:spPr>
            <a:xfrm rot="19768053" flipH="1" flipV="1">
              <a:off x="4646661" y="1910312"/>
              <a:ext cx="1524000" cy="2209800"/>
            </a:xfrm>
            <a:prstGeom prst="curvedRightArrow">
              <a:avLst>
                <a:gd name="adj1" fmla="val 31382"/>
                <a:gd name="adj2" fmla="val 50356"/>
                <a:gd name="adj3" fmla="val 4218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6" name="Curved Right Arrow 5"/>
            <p:cNvSpPr/>
            <p:nvPr/>
          </p:nvSpPr>
          <p:spPr>
            <a:xfrm rot="16200000">
              <a:off x="3619500" y="4152900"/>
              <a:ext cx="1524000" cy="2209800"/>
            </a:xfrm>
            <a:prstGeom prst="curvedRightArrow">
              <a:avLst>
                <a:gd name="adj1" fmla="val 35485"/>
                <a:gd name="adj2" fmla="val 49106"/>
                <a:gd name="adj3" fmla="val 42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7" name="Curved Right Arrow 6"/>
            <p:cNvSpPr/>
            <p:nvPr/>
          </p:nvSpPr>
          <p:spPr>
            <a:xfrm rot="7395265" flipV="1">
              <a:off x="5429745" y="2490473"/>
              <a:ext cx="1524000" cy="3603490"/>
            </a:xfrm>
            <a:prstGeom prst="curvedRightArrow">
              <a:avLst>
                <a:gd name="adj1" fmla="val 25000"/>
                <a:gd name="adj2" fmla="val 50000"/>
                <a:gd name="adj3" fmla="val 46172"/>
              </a:avLst>
            </a:prstGeom>
            <a:solidFill>
              <a:srgbClr val="00FF00"/>
            </a:solidFill>
            <a:ln w="38100"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346153" y="3815312"/>
            <a:ext cx="1387647" cy="1061488"/>
            <a:chOff x="2422353" y="1910312"/>
            <a:chExt cx="5571137" cy="4109488"/>
          </a:xfrm>
        </p:grpSpPr>
        <p:sp>
          <p:nvSpPr>
            <p:cNvPr id="10" name="Curved Right Arrow 9"/>
            <p:cNvSpPr/>
            <p:nvPr/>
          </p:nvSpPr>
          <p:spPr>
            <a:xfrm rot="1015911">
              <a:off x="2422353" y="2155225"/>
              <a:ext cx="1524000" cy="2209800"/>
            </a:xfrm>
            <a:prstGeom prst="curvedRightArrow">
              <a:avLst>
                <a:gd name="adj1" fmla="val 31070"/>
                <a:gd name="adj2" fmla="val 50385"/>
                <a:gd name="adj3" fmla="val 4534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11" name="Curved Right Arrow 10"/>
            <p:cNvSpPr/>
            <p:nvPr/>
          </p:nvSpPr>
          <p:spPr>
            <a:xfrm rot="19768053" flipH="1" flipV="1">
              <a:off x="4646661" y="1910312"/>
              <a:ext cx="1524000" cy="2209800"/>
            </a:xfrm>
            <a:prstGeom prst="curvedRightArrow">
              <a:avLst>
                <a:gd name="adj1" fmla="val 31382"/>
                <a:gd name="adj2" fmla="val 50356"/>
                <a:gd name="adj3" fmla="val 4218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12" name="Curved Right Arrow 11"/>
            <p:cNvSpPr/>
            <p:nvPr/>
          </p:nvSpPr>
          <p:spPr>
            <a:xfrm rot="16200000">
              <a:off x="3619500" y="4152900"/>
              <a:ext cx="1524000" cy="2209800"/>
            </a:xfrm>
            <a:prstGeom prst="curvedRightArrow">
              <a:avLst>
                <a:gd name="adj1" fmla="val 35485"/>
                <a:gd name="adj2" fmla="val 49106"/>
                <a:gd name="adj3" fmla="val 42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13" name="Curved Right Arrow 12"/>
            <p:cNvSpPr/>
            <p:nvPr/>
          </p:nvSpPr>
          <p:spPr>
            <a:xfrm rot="7395265" flipV="1">
              <a:off x="5429745" y="2490473"/>
              <a:ext cx="1524000" cy="3603490"/>
            </a:xfrm>
            <a:prstGeom prst="curvedRightArrow">
              <a:avLst>
                <a:gd name="adj1" fmla="val 25000"/>
                <a:gd name="adj2" fmla="val 50000"/>
                <a:gd name="adj3" fmla="val 46172"/>
              </a:avLst>
            </a:prstGeom>
            <a:solidFill>
              <a:srgbClr val="00FF00"/>
            </a:solidFill>
            <a:ln w="38100"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267200" y="5638800"/>
            <a:ext cx="1387647" cy="1061488"/>
            <a:chOff x="2422353" y="1910312"/>
            <a:chExt cx="5571137" cy="4109488"/>
          </a:xfrm>
        </p:grpSpPr>
        <p:sp>
          <p:nvSpPr>
            <p:cNvPr id="15" name="Curved Right Arrow 14"/>
            <p:cNvSpPr/>
            <p:nvPr/>
          </p:nvSpPr>
          <p:spPr>
            <a:xfrm rot="1015911">
              <a:off x="2422353" y="2155225"/>
              <a:ext cx="1524000" cy="2209800"/>
            </a:xfrm>
            <a:prstGeom prst="curvedRightArrow">
              <a:avLst>
                <a:gd name="adj1" fmla="val 31070"/>
                <a:gd name="adj2" fmla="val 50385"/>
                <a:gd name="adj3" fmla="val 4534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16" name="Curved Right Arrow 15"/>
            <p:cNvSpPr/>
            <p:nvPr/>
          </p:nvSpPr>
          <p:spPr>
            <a:xfrm rot="19768053" flipH="1" flipV="1">
              <a:off x="4646661" y="1910312"/>
              <a:ext cx="1524000" cy="2209800"/>
            </a:xfrm>
            <a:prstGeom prst="curvedRightArrow">
              <a:avLst>
                <a:gd name="adj1" fmla="val 31382"/>
                <a:gd name="adj2" fmla="val 50356"/>
                <a:gd name="adj3" fmla="val 4218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17" name="Curved Right Arrow 16"/>
            <p:cNvSpPr/>
            <p:nvPr/>
          </p:nvSpPr>
          <p:spPr>
            <a:xfrm rot="16200000">
              <a:off x="3619500" y="4152900"/>
              <a:ext cx="1524000" cy="2209800"/>
            </a:xfrm>
            <a:prstGeom prst="curvedRightArrow">
              <a:avLst>
                <a:gd name="adj1" fmla="val 35485"/>
                <a:gd name="adj2" fmla="val 49106"/>
                <a:gd name="adj3" fmla="val 42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18" name="Curved Right Arrow 17"/>
            <p:cNvSpPr/>
            <p:nvPr/>
          </p:nvSpPr>
          <p:spPr>
            <a:xfrm rot="7395265" flipV="1">
              <a:off x="5429745" y="2490473"/>
              <a:ext cx="1524000" cy="3603490"/>
            </a:xfrm>
            <a:prstGeom prst="curvedRightArrow">
              <a:avLst>
                <a:gd name="adj1" fmla="val 25000"/>
                <a:gd name="adj2" fmla="val 50000"/>
                <a:gd name="adj3" fmla="val 46172"/>
              </a:avLst>
            </a:prstGeom>
            <a:solidFill>
              <a:srgbClr val="00FF00"/>
            </a:solidFill>
            <a:ln w="38100"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927553" y="3891512"/>
            <a:ext cx="1387647" cy="1061488"/>
            <a:chOff x="2422353" y="1910312"/>
            <a:chExt cx="5571137" cy="4109488"/>
          </a:xfrm>
        </p:grpSpPr>
        <p:sp>
          <p:nvSpPr>
            <p:cNvPr id="20" name="Curved Right Arrow 19"/>
            <p:cNvSpPr/>
            <p:nvPr/>
          </p:nvSpPr>
          <p:spPr>
            <a:xfrm rot="1015911">
              <a:off x="2422353" y="2155225"/>
              <a:ext cx="1524000" cy="2209800"/>
            </a:xfrm>
            <a:prstGeom prst="curvedRightArrow">
              <a:avLst>
                <a:gd name="adj1" fmla="val 31070"/>
                <a:gd name="adj2" fmla="val 50385"/>
                <a:gd name="adj3" fmla="val 4534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21" name="Curved Right Arrow 20"/>
            <p:cNvSpPr/>
            <p:nvPr/>
          </p:nvSpPr>
          <p:spPr>
            <a:xfrm rot="19768053" flipH="1" flipV="1">
              <a:off x="4646661" y="1910312"/>
              <a:ext cx="1524000" cy="2209800"/>
            </a:xfrm>
            <a:prstGeom prst="curvedRightArrow">
              <a:avLst>
                <a:gd name="adj1" fmla="val 31382"/>
                <a:gd name="adj2" fmla="val 50356"/>
                <a:gd name="adj3" fmla="val 4218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22" name="Curved Right Arrow 21"/>
            <p:cNvSpPr/>
            <p:nvPr/>
          </p:nvSpPr>
          <p:spPr>
            <a:xfrm rot="16200000">
              <a:off x="3619500" y="4152900"/>
              <a:ext cx="1524000" cy="2209800"/>
            </a:xfrm>
            <a:prstGeom prst="curvedRightArrow">
              <a:avLst>
                <a:gd name="adj1" fmla="val 35485"/>
                <a:gd name="adj2" fmla="val 49106"/>
                <a:gd name="adj3" fmla="val 42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23" name="Curved Right Arrow 22"/>
            <p:cNvSpPr/>
            <p:nvPr/>
          </p:nvSpPr>
          <p:spPr>
            <a:xfrm rot="7395265" flipV="1">
              <a:off x="5429745" y="2490473"/>
              <a:ext cx="1524000" cy="3603490"/>
            </a:xfrm>
            <a:prstGeom prst="curvedRightArrow">
              <a:avLst>
                <a:gd name="adj1" fmla="val 25000"/>
                <a:gd name="adj2" fmla="val 50000"/>
                <a:gd name="adj3" fmla="val 46172"/>
              </a:avLst>
            </a:prstGeom>
            <a:solidFill>
              <a:srgbClr val="00FF00"/>
            </a:solidFill>
            <a:ln w="38100"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467600" y="2367512"/>
            <a:ext cx="1387647" cy="1061488"/>
            <a:chOff x="2422353" y="1910312"/>
            <a:chExt cx="5571137" cy="4109488"/>
          </a:xfrm>
        </p:grpSpPr>
        <p:sp>
          <p:nvSpPr>
            <p:cNvPr id="25" name="Curved Right Arrow 24"/>
            <p:cNvSpPr/>
            <p:nvPr/>
          </p:nvSpPr>
          <p:spPr>
            <a:xfrm rot="1015911">
              <a:off x="2422353" y="2155225"/>
              <a:ext cx="1524000" cy="2209800"/>
            </a:xfrm>
            <a:prstGeom prst="curvedRightArrow">
              <a:avLst>
                <a:gd name="adj1" fmla="val 31070"/>
                <a:gd name="adj2" fmla="val 50385"/>
                <a:gd name="adj3" fmla="val 4534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26" name="Curved Right Arrow 25"/>
            <p:cNvSpPr/>
            <p:nvPr/>
          </p:nvSpPr>
          <p:spPr>
            <a:xfrm rot="19768053" flipH="1" flipV="1">
              <a:off x="4646661" y="1910312"/>
              <a:ext cx="1524000" cy="2209800"/>
            </a:xfrm>
            <a:prstGeom prst="curvedRightArrow">
              <a:avLst>
                <a:gd name="adj1" fmla="val 31382"/>
                <a:gd name="adj2" fmla="val 50356"/>
                <a:gd name="adj3" fmla="val 4218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27" name="Curved Right Arrow 26"/>
            <p:cNvSpPr/>
            <p:nvPr/>
          </p:nvSpPr>
          <p:spPr>
            <a:xfrm rot="16200000">
              <a:off x="3619500" y="4152900"/>
              <a:ext cx="1524000" cy="2209800"/>
            </a:xfrm>
            <a:prstGeom prst="curvedRightArrow">
              <a:avLst>
                <a:gd name="adj1" fmla="val 35485"/>
                <a:gd name="adj2" fmla="val 49106"/>
                <a:gd name="adj3" fmla="val 42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28" name="Curved Right Arrow 27"/>
            <p:cNvSpPr/>
            <p:nvPr/>
          </p:nvSpPr>
          <p:spPr>
            <a:xfrm rot="7395265" flipV="1">
              <a:off x="5429745" y="2490473"/>
              <a:ext cx="1524000" cy="3603490"/>
            </a:xfrm>
            <a:prstGeom prst="curvedRightArrow">
              <a:avLst>
                <a:gd name="adj1" fmla="val 25000"/>
                <a:gd name="adj2" fmla="val 50000"/>
                <a:gd name="adj3" fmla="val 46172"/>
              </a:avLst>
            </a:prstGeom>
            <a:solidFill>
              <a:srgbClr val="00FF00"/>
            </a:solidFill>
            <a:ln w="38100"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52400" y="1777425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Skepping</a:t>
            </a:r>
            <a:endParaRPr lang="en-ZA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981200" y="3276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Verbond</a:t>
            </a:r>
            <a:endParaRPr lang="en-ZA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276600" y="5068669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Redding / Kruis</a:t>
            </a:r>
            <a:endParaRPr lang="en-ZA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029200" y="3276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Kerk</a:t>
            </a:r>
            <a:endParaRPr lang="en-ZA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096000" y="1828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Her-Skepping</a:t>
            </a:r>
            <a:endParaRPr lang="en-Z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1615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KERK in God se beeld</a:t>
            </a:r>
            <a:endParaRPr lang="en-ZA" sz="4000" dirty="0"/>
          </a:p>
        </p:txBody>
      </p:sp>
      <p:grpSp>
        <p:nvGrpSpPr>
          <p:cNvPr id="8" name="Group 7"/>
          <p:cNvGrpSpPr/>
          <p:nvPr/>
        </p:nvGrpSpPr>
        <p:grpSpPr>
          <a:xfrm>
            <a:off x="2885099" y="2667000"/>
            <a:ext cx="5108391" cy="2387218"/>
            <a:chOff x="2885099" y="2667000"/>
            <a:chExt cx="5108391" cy="2387218"/>
          </a:xfrm>
        </p:grpSpPr>
        <p:sp>
          <p:nvSpPr>
            <p:cNvPr id="4" name="Curved Right Arrow 3"/>
            <p:cNvSpPr/>
            <p:nvPr/>
          </p:nvSpPr>
          <p:spPr>
            <a:xfrm>
              <a:off x="2885099" y="2743200"/>
              <a:ext cx="1524000" cy="2209800"/>
            </a:xfrm>
            <a:prstGeom prst="curvedRightArrow">
              <a:avLst>
                <a:gd name="adj1" fmla="val 31070"/>
                <a:gd name="adj2" fmla="val 50385"/>
                <a:gd name="adj3" fmla="val 4534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5" name="Curved Right Arrow 4"/>
            <p:cNvSpPr/>
            <p:nvPr/>
          </p:nvSpPr>
          <p:spPr>
            <a:xfrm flipH="1" flipV="1">
              <a:off x="4646661" y="2667000"/>
              <a:ext cx="1524000" cy="2209800"/>
            </a:xfrm>
            <a:prstGeom prst="curvedRightArrow">
              <a:avLst>
                <a:gd name="adj1" fmla="val 31382"/>
                <a:gd name="adj2" fmla="val 50356"/>
                <a:gd name="adj3" fmla="val 4218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7" name="Curved Right Arrow 6"/>
            <p:cNvSpPr/>
            <p:nvPr/>
          </p:nvSpPr>
          <p:spPr>
            <a:xfrm rot="7395265" flipV="1">
              <a:off x="5429745" y="2490473"/>
              <a:ext cx="1524000" cy="3603490"/>
            </a:xfrm>
            <a:prstGeom prst="curvedRightArrow">
              <a:avLst>
                <a:gd name="adj1" fmla="val 25000"/>
                <a:gd name="adj2" fmla="val 50000"/>
                <a:gd name="adj3" fmla="val 46172"/>
              </a:avLst>
            </a:prstGeom>
            <a:solidFill>
              <a:srgbClr val="00FF00"/>
            </a:solidFill>
            <a:ln w="38100"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773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1615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EK in God se beeld</a:t>
            </a:r>
            <a:endParaRPr lang="en-ZA" dirty="0"/>
          </a:p>
        </p:txBody>
      </p:sp>
      <p:grpSp>
        <p:nvGrpSpPr>
          <p:cNvPr id="6" name="Group 5"/>
          <p:cNvGrpSpPr/>
          <p:nvPr/>
        </p:nvGrpSpPr>
        <p:grpSpPr>
          <a:xfrm>
            <a:off x="2885099" y="2743200"/>
            <a:ext cx="5108391" cy="2311018"/>
            <a:chOff x="2885099" y="2743200"/>
            <a:chExt cx="5108391" cy="2311018"/>
          </a:xfrm>
        </p:grpSpPr>
        <p:sp>
          <p:nvSpPr>
            <p:cNvPr id="4" name="Curved Right Arrow 3"/>
            <p:cNvSpPr/>
            <p:nvPr/>
          </p:nvSpPr>
          <p:spPr>
            <a:xfrm>
              <a:off x="2885099" y="2743200"/>
              <a:ext cx="1524000" cy="2209800"/>
            </a:xfrm>
            <a:prstGeom prst="curvedRightArrow">
              <a:avLst>
                <a:gd name="adj1" fmla="val 31070"/>
                <a:gd name="adj2" fmla="val 50385"/>
                <a:gd name="adj3" fmla="val 4534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7" name="Curved Right Arrow 6"/>
            <p:cNvSpPr/>
            <p:nvPr/>
          </p:nvSpPr>
          <p:spPr>
            <a:xfrm rot="7395265" flipV="1">
              <a:off x="5429745" y="2490473"/>
              <a:ext cx="1524000" cy="3603490"/>
            </a:xfrm>
            <a:prstGeom prst="curvedRightArrow">
              <a:avLst>
                <a:gd name="adj1" fmla="val 25000"/>
                <a:gd name="adj2" fmla="val 50000"/>
                <a:gd name="adj3" fmla="val 46172"/>
              </a:avLst>
            </a:prstGeom>
            <a:solidFill>
              <a:srgbClr val="00FF00"/>
            </a:solidFill>
            <a:ln w="38100"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82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Gevolgtrekking</a:t>
            </a:r>
            <a:endParaRPr lang="af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934" y="1676400"/>
            <a:ext cx="9160933" cy="5181600"/>
          </a:xfrm>
        </p:spPr>
        <p:txBody>
          <a:bodyPr>
            <a:normAutofit lnSpcReduction="10000"/>
          </a:bodyPr>
          <a:lstStyle/>
          <a:p>
            <a:r>
              <a:rPr lang="af-ZA" dirty="0" smtClean="0"/>
              <a:t>God se beweging/sending is deel van sy wese</a:t>
            </a:r>
          </a:p>
          <a:p>
            <a:r>
              <a:rPr lang="af-ZA" dirty="0" smtClean="0"/>
              <a:t>Dit verheerlik Hom – nog sonder die mens</a:t>
            </a:r>
          </a:p>
          <a:p>
            <a:r>
              <a:rPr lang="af-ZA" dirty="0" smtClean="0"/>
              <a:t>Sending het </a:t>
            </a:r>
            <a:r>
              <a:rPr lang="af-ZA" dirty="0" err="1" smtClean="0"/>
              <a:t>`n</a:t>
            </a:r>
            <a:r>
              <a:rPr lang="af-ZA" dirty="0" smtClean="0"/>
              <a:t> groter betekenis as sendelinge</a:t>
            </a:r>
          </a:p>
          <a:p>
            <a:endParaRPr lang="af-ZA" dirty="0" smtClean="0"/>
          </a:p>
          <a:p>
            <a:r>
              <a:rPr lang="af-ZA" dirty="0" smtClean="0"/>
              <a:t>Die missie van God is nie om mense te red nie</a:t>
            </a:r>
          </a:p>
          <a:p>
            <a:r>
              <a:rPr lang="af-ZA" dirty="0" smtClean="0"/>
              <a:t>Die missie is om Homself te verheerlik</a:t>
            </a:r>
          </a:p>
          <a:p>
            <a:pPr lvl="1"/>
            <a:r>
              <a:rPr lang="af-ZA" dirty="0" smtClean="0"/>
              <a:t>Ook sigbaar in sy reddende werk</a:t>
            </a:r>
          </a:p>
          <a:p>
            <a:pPr marL="457200" lvl="1" indent="0">
              <a:buNone/>
            </a:pPr>
            <a:endParaRPr lang="af-ZA" dirty="0" smtClean="0"/>
          </a:p>
          <a:p>
            <a:r>
              <a:rPr lang="af-ZA" dirty="0" smtClean="0"/>
              <a:t>God doen wat Hy doen omdat Hy is wie Hy is</a:t>
            </a:r>
          </a:p>
          <a:p>
            <a:r>
              <a:rPr lang="af-ZA" dirty="0" smtClean="0"/>
              <a:t>Die kerk se </a:t>
            </a:r>
            <a:r>
              <a:rPr lang="af-ZA" dirty="0" err="1" smtClean="0"/>
              <a:t>‚sending</a:t>
            </a:r>
            <a:r>
              <a:rPr lang="af-ZA" dirty="0" smtClean="0"/>
              <a:t>’ is nie bykomstig/toevallig weglaatbaar nie. </a:t>
            </a:r>
          </a:p>
          <a:p>
            <a:endParaRPr lang="af-ZA" dirty="0"/>
          </a:p>
          <a:p>
            <a:endParaRPr lang="af-ZA" dirty="0" smtClean="0"/>
          </a:p>
          <a:p>
            <a:endParaRPr lang="af-ZA" dirty="0" smtClean="0"/>
          </a:p>
        </p:txBody>
      </p:sp>
    </p:spTree>
    <p:extLst>
      <p:ext uri="{BB962C8B-B14F-4D97-AF65-F5344CB8AC3E}">
        <p14:creationId xmlns:p14="http://schemas.microsoft.com/office/powerpoint/2010/main" val="12732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2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16152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Statiese</a:t>
            </a:r>
            <a:r>
              <a:rPr lang="en-US" sz="6000" dirty="0" smtClean="0"/>
              <a:t> </a:t>
            </a:r>
            <a:r>
              <a:rPr lang="en-US" sz="6000" dirty="0" err="1" smtClean="0"/>
              <a:t>Godsbeeld</a:t>
            </a:r>
            <a:endParaRPr lang="en-ZA" dirty="0"/>
          </a:p>
        </p:txBody>
      </p:sp>
      <p:grpSp>
        <p:nvGrpSpPr>
          <p:cNvPr id="7" name="Group 6"/>
          <p:cNvGrpSpPr/>
          <p:nvPr/>
        </p:nvGrpSpPr>
        <p:grpSpPr>
          <a:xfrm>
            <a:off x="2653454" y="1835234"/>
            <a:ext cx="3939096" cy="4260766"/>
            <a:chOff x="2653454" y="1835234"/>
            <a:chExt cx="3939096" cy="4260766"/>
          </a:xfrm>
        </p:grpSpPr>
        <p:sp>
          <p:nvSpPr>
            <p:cNvPr id="4" name="Curved Right Arrow 3"/>
            <p:cNvSpPr/>
            <p:nvPr/>
          </p:nvSpPr>
          <p:spPr>
            <a:xfrm rot="1015911">
              <a:off x="2653454" y="2002825"/>
              <a:ext cx="1524000" cy="2209800"/>
            </a:xfrm>
            <a:prstGeom prst="curvedRightArrow">
              <a:avLst>
                <a:gd name="adj1" fmla="val 51335"/>
                <a:gd name="adj2" fmla="val 47919"/>
                <a:gd name="adj3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5" name="Curved Right Arrow 4"/>
            <p:cNvSpPr/>
            <p:nvPr/>
          </p:nvSpPr>
          <p:spPr>
            <a:xfrm rot="19768053" flipH="1" flipV="1">
              <a:off x="5068550" y="1835234"/>
              <a:ext cx="1524000" cy="2360931"/>
            </a:xfrm>
            <a:prstGeom prst="curvedRightArrow">
              <a:avLst>
                <a:gd name="adj1" fmla="val 50356"/>
                <a:gd name="adj2" fmla="val 50356"/>
                <a:gd name="adj3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6" name="Curved Right Arrow 5"/>
            <p:cNvSpPr/>
            <p:nvPr/>
          </p:nvSpPr>
          <p:spPr>
            <a:xfrm rot="16200000">
              <a:off x="3926800" y="4229100"/>
              <a:ext cx="1524000" cy="2209800"/>
            </a:xfrm>
            <a:prstGeom prst="curvedRightArrow">
              <a:avLst>
                <a:gd name="adj1" fmla="val 49106"/>
                <a:gd name="adj2" fmla="val 49106"/>
                <a:gd name="adj3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64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16152"/>
          </a:xfrm>
        </p:spPr>
        <p:txBody>
          <a:bodyPr>
            <a:normAutofit/>
          </a:bodyPr>
          <a:lstStyle/>
          <a:p>
            <a:r>
              <a:rPr lang="en-ZA" sz="6000" dirty="0" err="1" smtClean="0"/>
              <a:t>Statiese</a:t>
            </a:r>
            <a:r>
              <a:rPr lang="en-ZA" sz="6000" dirty="0" smtClean="0"/>
              <a:t> </a:t>
            </a:r>
            <a:r>
              <a:rPr lang="en-ZA" sz="6000" dirty="0" err="1" smtClean="0"/>
              <a:t>kerkbegrip</a:t>
            </a:r>
            <a:endParaRPr lang="en-ZA" sz="6000" dirty="0"/>
          </a:p>
        </p:txBody>
      </p:sp>
      <p:grpSp>
        <p:nvGrpSpPr>
          <p:cNvPr id="7" name="Group 6"/>
          <p:cNvGrpSpPr/>
          <p:nvPr/>
        </p:nvGrpSpPr>
        <p:grpSpPr>
          <a:xfrm>
            <a:off x="2971800" y="2667000"/>
            <a:ext cx="3048000" cy="2209800"/>
            <a:chOff x="2971800" y="2667000"/>
            <a:chExt cx="3048000" cy="2209800"/>
          </a:xfrm>
        </p:grpSpPr>
        <p:sp>
          <p:nvSpPr>
            <p:cNvPr id="4" name="Curved Right Arrow 3"/>
            <p:cNvSpPr/>
            <p:nvPr/>
          </p:nvSpPr>
          <p:spPr>
            <a:xfrm>
              <a:off x="2971800" y="2667000"/>
              <a:ext cx="1524000" cy="2209800"/>
            </a:xfrm>
            <a:prstGeom prst="curvedRightArrow">
              <a:avLst>
                <a:gd name="adj1" fmla="val 51335"/>
                <a:gd name="adj2" fmla="val 47919"/>
                <a:gd name="adj3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5" name="Curved Right Arrow 4"/>
            <p:cNvSpPr/>
            <p:nvPr/>
          </p:nvSpPr>
          <p:spPr>
            <a:xfrm flipH="1" flipV="1">
              <a:off x="4495800" y="2667000"/>
              <a:ext cx="1524000" cy="2209800"/>
            </a:xfrm>
            <a:prstGeom prst="curvedRightArrow">
              <a:avLst>
                <a:gd name="adj1" fmla="val 50356"/>
                <a:gd name="adj2" fmla="val 49356"/>
                <a:gd name="adj3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16152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Statiese</a:t>
            </a:r>
            <a:r>
              <a:rPr lang="en-US" sz="6000" dirty="0" smtClean="0"/>
              <a:t> Christen</a:t>
            </a:r>
            <a:endParaRPr lang="en-ZA" dirty="0"/>
          </a:p>
        </p:txBody>
      </p:sp>
      <p:sp>
        <p:nvSpPr>
          <p:cNvPr id="4" name="Curved Right Arrow 3"/>
          <p:cNvSpPr/>
          <p:nvPr/>
        </p:nvSpPr>
        <p:spPr>
          <a:xfrm>
            <a:off x="3810000" y="2667000"/>
            <a:ext cx="1524000" cy="2209800"/>
          </a:xfrm>
          <a:prstGeom prst="curvedRightArrow">
            <a:avLst>
              <a:gd name="adj1" fmla="val 51335"/>
              <a:gd name="adj2" fmla="val 47919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Gevolgtrekking</a:t>
            </a:r>
            <a:endParaRPr lang="af-ZA" dirty="0"/>
          </a:p>
        </p:txBody>
      </p:sp>
      <p:grpSp>
        <p:nvGrpSpPr>
          <p:cNvPr id="22" name="Group 21"/>
          <p:cNvGrpSpPr/>
          <p:nvPr/>
        </p:nvGrpSpPr>
        <p:grpSpPr>
          <a:xfrm>
            <a:off x="228600" y="1600200"/>
            <a:ext cx="2438400" cy="2514600"/>
            <a:chOff x="2653454" y="1835234"/>
            <a:chExt cx="3939096" cy="4260766"/>
          </a:xfrm>
        </p:grpSpPr>
        <p:sp>
          <p:nvSpPr>
            <p:cNvPr id="23" name="Curved Right Arrow 22"/>
            <p:cNvSpPr/>
            <p:nvPr/>
          </p:nvSpPr>
          <p:spPr>
            <a:xfrm rot="1015911">
              <a:off x="2653454" y="2002825"/>
              <a:ext cx="1524000" cy="2209800"/>
            </a:xfrm>
            <a:prstGeom prst="curvedRightArrow">
              <a:avLst>
                <a:gd name="adj1" fmla="val 51335"/>
                <a:gd name="adj2" fmla="val 47919"/>
                <a:gd name="adj3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24" name="Curved Right Arrow 23"/>
            <p:cNvSpPr/>
            <p:nvPr/>
          </p:nvSpPr>
          <p:spPr>
            <a:xfrm rot="19768053" flipH="1" flipV="1">
              <a:off x="5068550" y="1835234"/>
              <a:ext cx="1524000" cy="2360931"/>
            </a:xfrm>
            <a:prstGeom prst="curvedRightArrow">
              <a:avLst>
                <a:gd name="adj1" fmla="val 50356"/>
                <a:gd name="adj2" fmla="val 50356"/>
                <a:gd name="adj3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25" name="Curved Right Arrow 24"/>
            <p:cNvSpPr/>
            <p:nvPr/>
          </p:nvSpPr>
          <p:spPr>
            <a:xfrm rot="16200000">
              <a:off x="3926800" y="4229100"/>
              <a:ext cx="1524000" cy="2209800"/>
            </a:xfrm>
            <a:prstGeom prst="curvedRightArrow">
              <a:avLst>
                <a:gd name="adj1" fmla="val 49106"/>
                <a:gd name="adj2" fmla="val 49106"/>
                <a:gd name="adj3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24868" y="3913469"/>
            <a:ext cx="1752600" cy="1371600"/>
            <a:chOff x="2971800" y="2667000"/>
            <a:chExt cx="3048000" cy="2209800"/>
          </a:xfrm>
        </p:grpSpPr>
        <p:sp>
          <p:nvSpPr>
            <p:cNvPr id="27" name="Curved Right Arrow 26"/>
            <p:cNvSpPr/>
            <p:nvPr/>
          </p:nvSpPr>
          <p:spPr>
            <a:xfrm>
              <a:off x="2971800" y="2667000"/>
              <a:ext cx="1524000" cy="2209800"/>
            </a:xfrm>
            <a:prstGeom prst="curvedRightArrow">
              <a:avLst>
                <a:gd name="adj1" fmla="val 51335"/>
                <a:gd name="adj2" fmla="val 47919"/>
                <a:gd name="adj3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28" name="Curved Right Arrow 27"/>
            <p:cNvSpPr/>
            <p:nvPr/>
          </p:nvSpPr>
          <p:spPr>
            <a:xfrm flipH="1" flipV="1">
              <a:off x="4495800" y="2667000"/>
              <a:ext cx="1524000" cy="2209800"/>
            </a:xfrm>
            <a:prstGeom prst="curvedRightArrow">
              <a:avLst>
                <a:gd name="adj1" fmla="val 50356"/>
                <a:gd name="adj2" fmla="val 49356"/>
                <a:gd name="adj3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</p:grpSp>
      <p:sp>
        <p:nvSpPr>
          <p:cNvPr id="29" name="Curved Right Arrow 28"/>
          <p:cNvSpPr/>
          <p:nvPr/>
        </p:nvSpPr>
        <p:spPr>
          <a:xfrm>
            <a:off x="7665610" y="5469467"/>
            <a:ext cx="762000" cy="1371600"/>
          </a:xfrm>
          <a:prstGeom prst="curvedRightArrow">
            <a:avLst>
              <a:gd name="adj1" fmla="val 51335"/>
              <a:gd name="adj2" fmla="val 47919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 rot="21117568">
            <a:off x="2345581" y="3071849"/>
            <a:ext cx="1869750" cy="1027997"/>
            <a:chOff x="2119162" y="3926070"/>
            <a:chExt cx="1869750" cy="1027997"/>
          </a:xfrm>
        </p:grpSpPr>
        <p:sp>
          <p:nvSpPr>
            <p:cNvPr id="31" name="Left Arrow 30"/>
            <p:cNvSpPr/>
            <p:nvPr/>
          </p:nvSpPr>
          <p:spPr>
            <a:xfrm rot="2389527">
              <a:off x="2119162" y="4457131"/>
              <a:ext cx="1489084" cy="496936"/>
            </a:xfrm>
            <a:prstGeom prst="leftArrow">
              <a:avLst>
                <a:gd name="adj1" fmla="val 50000"/>
                <a:gd name="adj2" fmla="val 10482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2" name="Left Arrow 31"/>
            <p:cNvSpPr/>
            <p:nvPr/>
          </p:nvSpPr>
          <p:spPr>
            <a:xfrm rot="13203508">
              <a:off x="2499828" y="3926070"/>
              <a:ext cx="1489084" cy="496936"/>
            </a:xfrm>
            <a:prstGeom prst="leftArrow">
              <a:avLst>
                <a:gd name="adj1" fmla="val 50000"/>
                <a:gd name="adj2" fmla="val 10482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grpSp>
        <p:nvGrpSpPr>
          <p:cNvPr id="33" name="Group 32"/>
          <p:cNvGrpSpPr/>
          <p:nvPr/>
        </p:nvGrpSpPr>
        <p:grpSpPr>
          <a:xfrm rot="10067498">
            <a:off x="5618892" y="4986671"/>
            <a:ext cx="1869750" cy="1027997"/>
            <a:chOff x="2271562" y="4078470"/>
            <a:chExt cx="1869750" cy="1027997"/>
          </a:xfrm>
        </p:grpSpPr>
        <p:sp>
          <p:nvSpPr>
            <p:cNvPr id="34" name="Left Arrow 33"/>
            <p:cNvSpPr/>
            <p:nvPr/>
          </p:nvSpPr>
          <p:spPr>
            <a:xfrm rot="2389527">
              <a:off x="2271562" y="4609531"/>
              <a:ext cx="1489084" cy="496936"/>
            </a:xfrm>
            <a:prstGeom prst="leftArrow">
              <a:avLst>
                <a:gd name="adj1" fmla="val 50000"/>
                <a:gd name="adj2" fmla="val 10482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5" name="Left Arrow 34"/>
            <p:cNvSpPr/>
            <p:nvPr/>
          </p:nvSpPr>
          <p:spPr>
            <a:xfrm rot="13203508">
              <a:off x="2652228" y="4078470"/>
              <a:ext cx="1489084" cy="496936"/>
            </a:xfrm>
            <a:prstGeom prst="leftArrow">
              <a:avLst>
                <a:gd name="adj1" fmla="val 50000"/>
                <a:gd name="adj2" fmla="val 10482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</p:spTree>
    <p:extLst>
      <p:ext uri="{BB962C8B-B14F-4D97-AF65-F5344CB8AC3E}">
        <p14:creationId xmlns:p14="http://schemas.microsoft.com/office/powerpoint/2010/main" val="212253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/>
              <a:t>Kritiek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sz="4000" dirty="0" smtClean="0"/>
              <a:t>Vae en nie diep Skrifgegronde teologie nie</a:t>
            </a:r>
          </a:p>
          <a:p>
            <a:r>
              <a:rPr lang="af-ZA" sz="4000" i="1" dirty="0"/>
              <a:t>Missionaal is </a:t>
            </a:r>
            <a:r>
              <a:rPr lang="af-ZA" sz="4000" i="1" dirty="0" err="1"/>
              <a:t>nie-Konfesioneel</a:t>
            </a:r>
            <a:r>
              <a:rPr lang="af-ZA" sz="4000" i="1" dirty="0" smtClean="0"/>
              <a:t>.</a:t>
            </a:r>
          </a:p>
          <a:p>
            <a:r>
              <a:rPr lang="af-ZA" sz="4000" i="1" dirty="0"/>
              <a:t>Sending kan nie tot God se wese behoort </a:t>
            </a:r>
            <a:r>
              <a:rPr lang="af-ZA" sz="4000" i="1" dirty="0" smtClean="0"/>
              <a:t>nie</a:t>
            </a:r>
          </a:p>
          <a:p>
            <a:r>
              <a:rPr lang="af-ZA" sz="4000" i="1" dirty="0"/>
              <a:t>Missio Dei is </a:t>
            </a:r>
            <a:r>
              <a:rPr lang="af-ZA" sz="4000" i="1" dirty="0" err="1" smtClean="0"/>
              <a:t>apostolaatsteologie</a:t>
            </a:r>
            <a:endParaRPr lang="af-ZA" sz="4000" i="1" dirty="0" smtClean="0"/>
          </a:p>
          <a:p>
            <a:r>
              <a:rPr lang="af-ZA" sz="4000" i="1" dirty="0"/>
              <a:t>Afwesigheid van oordeel en straf</a:t>
            </a:r>
            <a:endParaRPr lang="af-ZA" sz="4000" dirty="0"/>
          </a:p>
          <a:p>
            <a:pPr marL="118872" indent="0">
              <a:buNone/>
            </a:pPr>
            <a:endParaRPr lang="af-ZA" dirty="0"/>
          </a:p>
          <a:p>
            <a:endParaRPr lang="af-ZA" dirty="0"/>
          </a:p>
          <a:p>
            <a:endParaRPr lang="af-ZA" dirty="0"/>
          </a:p>
          <a:p>
            <a:endParaRPr lang="af-ZA" dirty="0"/>
          </a:p>
        </p:txBody>
      </p:sp>
    </p:spTree>
    <p:extLst>
      <p:ext uri="{BB962C8B-B14F-4D97-AF65-F5344CB8AC3E}">
        <p14:creationId xmlns:p14="http://schemas.microsoft.com/office/powerpoint/2010/main" val="60503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sz="6000" dirty="0" smtClean="0"/>
              <a:t>Temas</a:t>
            </a:r>
            <a:endParaRPr lang="af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105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Die </a:t>
            </a:r>
            <a:r>
              <a:rPr lang="en-US" sz="6000" dirty="0" err="1" smtClean="0"/>
              <a:t>begrip</a:t>
            </a:r>
            <a:r>
              <a:rPr lang="en-US" sz="6000" dirty="0" smtClean="0"/>
              <a:t> missio Dei</a:t>
            </a:r>
          </a:p>
          <a:p>
            <a:r>
              <a:rPr lang="en-US" sz="6000" dirty="0" err="1" smtClean="0"/>
              <a:t>Definisies</a:t>
            </a:r>
            <a:endParaRPr lang="en-US" sz="6000" dirty="0" smtClean="0"/>
          </a:p>
          <a:p>
            <a:r>
              <a:rPr lang="en-US" sz="6000" dirty="0" err="1" smtClean="0"/>
              <a:t>Kritiek</a:t>
            </a:r>
            <a:endParaRPr lang="en-US" sz="6000" dirty="0" smtClean="0"/>
          </a:p>
          <a:p>
            <a:r>
              <a:rPr lang="en-US" sz="6000" dirty="0" smtClean="0"/>
              <a:t>Missio Dei </a:t>
            </a:r>
            <a:r>
              <a:rPr lang="en-US" sz="6000" dirty="0" err="1" smtClean="0"/>
              <a:t>en</a:t>
            </a:r>
            <a:r>
              <a:rPr lang="en-US" sz="6000" dirty="0" smtClean="0"/>
              <a:t> </a:t>
            </a:r>
            <a:r>
              <a:rPr lang="en-US" sz="6000" dirty="0" err="1" smtClean="0"/>
              <a:t>godsbegrip</a:t>
            </a:r>
            <a:endParaRPr lang="en-US" sz="6000" dirty="0" smtClean="0"/>
          </a:p>
          <a:p>
            <a:r>
              <a:rPr lang="en-US" sz="6000" dirty="0" err="1" smtClean="0"/>
              <a:t>Kritiek</a:t>
            </a:r>
            <a:r>
              <a:rPr lang="en-US" sz="6000" dirty="0" smtClean="0"/>
              <a:t> </a:t>
            </a:r>
            <a:r>
              <a:rPr lang="en-US" sz="6000" dirty="0" err="1" smtClean="0"/>
              <a:t>beantwoord</a:t>
            </a:r>
            <a:endParaRPr lang="en-U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032" y="58323"/>
            <a:ext cx="4488968" cy="67234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912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 Arrow 11"/>
          <p:cNvSpPr/>
          <p:nvPr/>
        </p:nvSpPr>
        <p:spPr>
          <a:xfrm rot="1461319">
            <a:off x="2322207" y="3409133"/>
            <a:ext cx="1489084" cy="496936"/>
          </a:xfrm>
          <a:prstGeom prst="leftArrow">
            <a:avLst>
              <a:gd name="adj1" fmla="val 50000"/>
              <a:gd name="adj2" fmla="val 10482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Left Arrow 12"/>
          <p:cNvSpPr/>
          <p:nvPr/>
        </p:nvSpPr>
        <p:spPr>
          <a:xfrm rot="12275300">
            <a:off x="2626673" y="2954270"/>
            <a:ext cx="1489084" cy="496936"/>
          </a:xfrm>
          <a:prstGeom prst="leftArrow">
            <a:avLst>
              <a:gd name="adj1" fmla="val 50000"/>
              <a:gd name="adj2" fmla="val 10482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Left Arrow 13"/>
          <p:cNvSpPr/>
          <p:nvPr/>
        </p:nvSpPr>
        <p:spPr>
          <a:xfrm rot="12179739">
            <a:off x="6252986" y="4663566"/>
            <a:ext cx="1370515" cy="383321"/>
          </a:xfrm>
          <a:prstGeom prst="leftArrow">
            <a:avLst>
              <a:gd name="adj1" fmla="val 50000"/>
              <a:gd name="adj2" fmla="val 10482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Left Arrow 14"/>
          <p:cNvSpPr/>
          <p:nvPr/>
        </p:nvSpPr>
        <p:spPr>
          <a:xfrm rot="1461319">
            <a:off x="5885456" y="5142339"/>
            <a:ext cx="1370515" cy="383321"/>
          </a:xfrm>
          <a:prstGeom prst="leftArrow">
            <a:avLst>
              <a:gd name="adj1" fmla="val 50000"/>
              <a:gd name="adj2" fmla="val 10482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3" name="Group 15"/>
          <p:cNvGrpSpPr/>
          <p:nvPr/>
        </p:nvGrpSpPr>
        <p:grpSpPr>
          <a:xfrm>
            <a:off x="381000" y="1676400"/>
            <a:ext cx="2286000" cy="1676400"/>
            <a:chOff x="2422353" y="1910312"/>
            <a:chExt cx="5571137" cy="4109488"/>
          </a:xfrm>
        </p:grpSpPr>
        <p:sp>
          <p:nvSpPr>
            <p:cNvPr id="17" name="Curved Right Arrow 16"/>
            <p:cNvSpPr/>
            <p:nvPr/>
          </p:nvSpPr>
          <p:spPr>
            <a:xfrm rot="1015911">
              <a:off x="2422353" y="2155225"/>
              <a:ext cx="1524000" cy="2209800"/>
            </a:xfrm>
            <a:prstGeom prst="curvedRightArrow">
              <a:avLst>
                <a:gd name="adj1" fmla="val 31070"/>
                <a:gd name="adj2" fmla="val 50385"/>
                <a:gd name="adj3" fmla="val 4534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18" name="Curved Right Arrow 17"/>
            <p:cNvSpPr/>
            <p:nvPr/>
          </p:nvSpPr>
          <p:spPr>
            <a:xfrm rot="19768053" flipH="1" flipV="1">
              <a:off x="4646661" y="1910312"/>
              <a:ext cx="1524000" cy="2209800"/>
            </a:xfrm>
            <a:prstGeom prst="curvedRightArrow">
              <a:avLst>
                <a:gd name="adj1" fmla="val 31382"/>
                <a:gd name="adj2" fmla="val 50356"/>
                <a:gd name="adj3" fmla="val 4218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19" name="Curved Right Arrow 18"/>
            <p:cNvSpPr/>
            <p:nvPr/>
          </p:nvSpPr>
          <p:spPr>
            <a:xfrm rot="16200000">
              <a:off x="3619500" y="4152900"/>
              <a:ext cx="1524000" cy="2209800"/>
            </a:xfrm>
            <a:prstGeom prst="curvedRightArrow">
              <a:avLst>
                <a:gd name="adj1" fmla="val 35485"/>
                <a:gd name="adj2" fmla="val 49106"/>
                <a:gd name="adj3" fmla="val 42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20" name="Curved Right Arrow 19"/>
            <p:cNvSpPr/>
            <p:nvPr/>
          </p:nvSpPr>
          <p:spPr>
            <a:xfrm rot="7395265" flipV="1">
              <a:off x="5429745" y="2490473"/>
              <a:ext cx="1524000" cy="3603490"/>
            </a:xfrm>
            <a:prstGeom prst="curvedRightArrow">
              <a:avLst>
                <a:gd name="adj1" fmla="val 25000"/>
                <a:gd name="adj2" fmla="val 50000"/>
                <a:gd name="adj3" fmla="val 46172"/>
              </a:avLst>
            </a:prstGeom>
            <a:solidFill>
              <a:srgbClr val="00FF00"/>
            </a:solidFill>
            <a:ln w="38100"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3962400" y="3505200"/>
            <a:ext cx="2067901" cy="990600"/>
            <a:chOff x="2885099" y="2667000"/>
            <a:chExt cx="5108391" cy="2387218"/>
          </a:xfrm>
        </p:grpSpPr>
        <p:sp>
          <p:nvSpPr>
            <p:cNvPr id="22" name="Curved Right Arrow 21"/>
            <p:cNvSpPr/>
            <p:nvPr/>
          </p:nvSpPr>
          <p:spPr>
            <a:xfrm>
              <a:off x="2885099" y="2743200"/>
              <a:ext cx="1524000" cy="2209800"/>
            </a:xfrm>
            <a:prstGeom prst="curvedRightArrow">
              <a:avLst>
                <a:gd name="adj1" fmla="val 31070"/>
                <a:gd name="adj2" fmla="val 50385"/>
                <a:gd name="adj3" fmla="val 4534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23" name="Curved Right Arrow 22"/>
            <p:cNvSpPr/>
            <p:nvPr/>
          </p:nvSpPr>
          <p:spPr>
            <a:xfrm flipH="1" flipV="1">
              <a:off x="4646661" y="2667000"/>
              <a:ext cx="1524000" cy="2209800"/>
            </a:xfrm>
            <a:prstGeom prst="curvedRightArrow">
              <a:avLst>
                <a:gd name="adj1" fmla="val 31382"/>
                <a:gd name="adj2" fmla="val 50356"/>
                <a:gd name="adj3" fmla="val 4218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24" name="Curved Right Arrow 23"/>
            <p:cNvSpPr/>
            <p:nvPr/>
          </p:nvSpPr>
          <p:spPr>
            <a:xfrm rot="7395265" flipV="1">
              <a:off x="5429745" y="2490473"/>
              <a:ext cx="1524000" cy="3603490"/>
            </a:xfrm>
            <a:prstGeom prst="curvedRightArrow">
              <a:avLst>
                <a:gd name="adj1" fmla="val 25000"/>
                <a:gd name="adj2" fmla="val 50000"/>
                <a:gd name="adj3" fmla="val 46172"/>
              </a:avLst>
            </a:prstGeom>
            <a:solidFill>
              <a:srgbClr val="00FF00"/>
            </a:solidFill>
            <a:ln w="38100"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24"/>
          <p:cNvGrpSpPr/>
          <p:nvPr/>
        </p:nvGrpSpPr>
        <p:grpSpPr>
          <a:xfrm>
            <a:off x="7543800" y="5410200"/>
            <a:ext cx="1600200" cy="838200"/>
            <a:chOff x="2885099" y="2743200"/>
            <a:chExt cx="5108391" cy="2311018"/>
          </a:xfrm>
        </p:grpSpPr>
        <p:sp>
          <p:nvSpPr>
            <p:cNvPr id="26" name="Curved Right Arrow 25"/>
            <p:cNvSpPr/>
            <p:nvPr/>
          </p:nvSpPr>
          <p:spPr>
            <a:xfrm>
              <a:off x="2885099" y="2743200"/>
              <a:ext cx="1524000" cy="2209800"/>
            </a:xfrm>
            <a:prstGeom prst="curvedRightArrow">
              <a:avLst>
                <a:gd name="adj1" fmla="val 31070"/>
                <a:gd name="adj2" fmla="val 50385"/>
                <a:gd name="adj3" fmla="val 4534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27" name="Curved Right Arrow 26"/>
            <p:cNvSpPr/>
            <p:nvPr/>
          </p:nvSpPr>
          <p:spPr>
            <a:xfrm rot="7395265" flipV="1">
              <a:off x="5429745" y="2490473"/>
              <a:ext cx="1524000" cy="3603490"/>
            </a:xfrm>
            <a:prstGeom prst="curvedRightArrow">
              <a:avLst>
                <a:gd name="adj1" fmla="val 25000"/>
                <a:gd name="adj2" fmla="val 50000"/>
                <a:gd name="adj3" fmla="val 46172"/>
              </a:avLst>
            </a:prstGeom>
            <a:solidFill>
              <a:srgbClr val="00FF00"/>
            </a:solidFill>
            <a:ln w="38100"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f-ZA" sz="8000" dirty="0" smtClean="0"/>
              <a:t>Missio Dei</a:t>
            </a:r>
            <a:endParaRPr lang="af-ZA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854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sz="6000" dirty="0" smtClean="0"/>
              <a:t>Die begrip</a:t>
            </a:r>
            <a:endParaRPr lang="af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235209"/>
          </a:xfrm>
        </p:spPr>
        <p:txBody>
          <a:bodyPr>
            <a:noAutofit/>
          </a:bodyPr>
          <a:lstStyle/>
          <a:p>
            <a:r>
              <a:rPr lang="en-US" sz="6000" dirty="0" smtClean="0"/>
              <a:t>Karl Hartenstein </a:t>
            </a:r>
          </a:p>
          <a:p>
            <a:pPr lvl="1"/>
            <a:r>
              <a:rPr lang="en-US" sz="5600" dirty="0" smtClean="0"/>
              <a:t>1939</a:t>
            </a:r>
          </a:p>
          <a:p>
            <a:r>
              <a:rPr lang="en-US" sz="6000" dirty="0" smtClean="0"/>
              <a:t>International Missionary council</a:t>
            </a:r>
          </a:p>
          <a:p>
            <a:pPr lvl="1"/>
            <a:r>
              <a:rPr lang="en-US" sz="5600" dirty="0" smtClean="0"/>
              <a:t>1950 +</a:t>
            </a:r>
          </a:p>
        </p:txBody>
      </p:sp>
    </p:spTree>
    <p:extLst>
      <p:ext uri="{BB962C8B-B14F-4D97-AF65-F5344CB8AC3E}">
        <p14:creationId xmlns:p14="http://schemas.microsoft.com/office/powerpoint/2010/main" val="417828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sz="6000" dirty="0" smtClean="0"/>
              <a:t>Definisies</a:t>
            </a:r>
            <a:endParaRPr lang="af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f-ZA" sz="6000" dirty="0" smtClean="0"/>
              <a:t>Missio Dei</a:t>
            </a:r>
          </a:p>
          <a:p>
            <a:r>
              <a:rPr lang="af-ZA" sz="6000" dirty="0" smtClean="0"/>
              <a:t>Drie-Eenheid</a:t>
            </a:r>
          </a:p>
          <a:p>
            <a:r>
              <a:rPr lang="af-ZA" sz="6000" dirty="0" smtClean="0"/>
              <a:t>Sending</a:t>
            </a:r>
          </a:p>
          <a:p>
            <a:r>
              <a:rPr lang="af-ZA" sz="6000" dirty="0" smtClean="0"/>
              <a:t>Missionaal </a:t>
            </a:r>
            <a:endParaRPr lang="af-ZA" sz="6000" dirty="0"/>
          </a:p>
          <a:p>
            <a:r>
              <a:rPr lang="af-ZA" sz="6000" dirty="0" smtClean="0"/>
              <a:t>Missionêr </a:t>
            </a:r>
          </a:p>
        </p:txBody>
      </p:sp>
    </p:spTree>
    <p:extLst>
      <p:ext uri="{BB962C8B-B14F-4D97-AF65-F5344CB8AC3E}">
        <p14:creationId xmlns:p14="http://schemas.microsoft.com/office/powerpoint/2010/main" val="235486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/>
              <a:t>Kritiek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sz="4000" dirty="0" smtClean="0"/>
              <a:t>Vae en nie diep Skrifgegronde teologie nie</a:t>
            </a:r>
          </a:p>
          <a:p>
            <a:r>
              <a:rPr lang="af-ZA" sz="4000" i="1" dirty="0"/>
              <a:t>Missionaal is </a:t>
            </a:r>
            <a:r>
              <a:rPr lang="af-ZA" sz="4000" i="1" dirty="0" err="1"/>
              <a:t>nie-Konfesioneel</a:t>
            </a:r>
            <a:r>
              <a:rPr lang="af-ZA" sz="4000" i="1" dirty="0" smtClean="0"/>
              <a:t>.</a:t>
            </a:r>
          </a:p>
          <a:p>
            <a:r>
              <a:rPr lang="af-ZA" sz="4000" i="1" dirty="0"/>
              <a:t>Sending kan nie tot God se wese behoort </a:t>
            </a:r>
            <a:r>
              <a:rPr lang="af-ZA" sz="4000" i="1" dirty="0" smtClean="0"/>
              <a:t>nie</a:t>
            </a:r>
          </a:p>
          <a:p>
            <a:r>
              <a:rPr lang="af-ZA" sz="4000" i="1" dirty="0"/>
              <a:t>Missio Dei is </a:t>
            </a:r>
            <a:r>
              <a:rPr lang="af-ZA" sz="4000" i="1" dirty="0" err="1" smtClean="0"/>
              <a:t>apostolaatsteologie</a:t>
            </a:r>
            <a:endParaRPr lang="af-ZA" sz="4000" i="1" dirty="0" smtClean="0"/>
          </a:p>
          <a:p>
            <a:r>
              <a:rPr lang="af-ZA" sz="4000" i="1" dirty="0"/>
              <a:t>Afwesigheid van oordeel en straf</a:t>
            </a:r>
            <a:endParaRPr lang="af-ZA" sz="4000" dirty="0"/>
          </a:p>
          <a:p>
            <a:pPr marL="118872" indent="0">
              <a:buNone/>
            </a:pPr>
            <a:endParaRPr lang="af-ZA" dirty="0"/>
          </a:p>
          <a:p>
            <a:endParaRPr lang="af-ZA" dirty="0"/>
          </a:p>
          <a:p>
            <a:endParaRPr lang="af-ZA" dirty="0"/>
          </a:p>
          <a:p>
            <a:endParaRPr lang="af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f-ZA" sz="6000" dirty="0" smtClean="0"/>
              <a:t>Missio Dei – </a:t>
            </a:r>
            <a:r>
              <a:rPr lang="af-ZA" sz="6000" dirty="0" err="1" smtClean="0"/>
              <a:t>‘n</a:t>
            </a:r>
            <a:r>
              <a:rPr lang="af-ZA" sz="6000" dirty="0" smtClean="0"/>
              <a:t> Skriftuurlike benadering</a:t>
            </a:r>
            <a:endParaRPr lang="af-ZA" sz="6000" dirty="0"/>
          </a:p>
        </p:txBody>
      </p:sp>
      <p:sp>
        <p:nvSpPr>
          <p:cNvPr id="8" name="AutoShape 6" descr="http://t1.gstatic.com/images?q=tbn:ANd9GcQJGSHrOUlIWvD-_j6kEM2LaI8TaExP7K1HrW_odseE62SEqqWFog"/>
          <p:cNvSpPr>
            <a:spLocks noChangeAspect="1" noChangeArrowheads="1"/>
          </p:cNvSpPr>
          <p:nvPr/>
        </p:nvSpPr>
        <p:spPr bwMode="auto">
          <a:xfrm>
            <a:off x="-685800" y="-2706740"/>
            <a:ext cx="5097446" cy="509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f-ZA"/>
          </a:p>
        </p:txBody>
      </p:sp>
      <p:sp>
        <p:nvSpPr>
          <p:cNvPr id="3" name="TextBox 2"/>
          <p:cNvSpPr txBox="1"/>
          <p:nvPr/>
        </p:nvSpPr>
        <p:spPr>
          <a:xfrm>
            <a:off x="3429000" y="1972724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f-ZA" sz="6600" b="1" dirty="0" smtClean="0"/>
              <a:t>God</a:t>
            </a:r>
            <a:endParaRPr lang="af-ZA" sz="4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260912" y="3884811"/>
            <a:ext cx="26221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f-ZA" sz="6600" b="1" dirty="0" smtClean="0"/>
              <a:t>Kerk</a:t>
            </a:r>
            <a:endParaRPr lang="af-ZA" sz="4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29000" y="5750004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f-ZA" sz="6600" b="1" dirty="0" smtClean="0"/>
              <a:t>Ek</a:t>
            </a:r>
            <a:endParaRPr lang="af-ZA" sz="6600" b="1" dirty="0"/>
          </a:p>
        </p:txBody>
      </p:sp>
      <p:sp>
        <p:nvSpPr>
          <p:cNvPr id="4" name="Down Arrow 3"/>
          <p:cNvSpPr/>
          <p:nvPr/>
        </p:nvSpPr>
        <p:spPr>
          <a:xfrm>
            <a:off x="4411646" y="2896984"/>
            <a:ext cx="403412" cy="1186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f-ZA"/>
          </a:p>
        </p:txBody>
      </p:sp>
      <p:sp>
        <p:nvSpPr>
          <p:cNvPr id="25" name="Down Arrow 24"/>
          <p:cNvSpPr/>
          <p:nvPr/>
        </p:nvSpPr>
        <p:spPr>
          <a:xfrm>
            <a:off x="4363197" y="4858021"/>
            <a:ext cx="417606" cy="789780"/>
          </a:xfrm>
          <a:prstGeom prst="downArrow">
            <a:avLst>
              <a:gd name="adj1" fmla="val 50000"/>
              <a:gd name="adj2" fmla="val 90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385173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16152"/>
          </a:xfrm>
        </p:spPr>
        <p:txBody>
          <a:bodyPr>
            <a:normAutofit fontScale="90000"/>
          </a:bodyPr>
          <a:lstStyle/>
          <a:p>
            <a:r>
              <a:rPr lang="af-ZA" sz="6000" dirty="0"/>
              <a:t>Missionale Godsbegrip: Drie-Eenheid</a:t>
            </a:r>
          </a:p>
        </p:txBody>
      </p:sp>
      <p:sp>
        <p:nvSpPr>
          <p:cNvPr id="9" name="Curved Right Arrow 8"/>
          <p:cNvSpPr/>
          <p:nvPr/>
        </p:nvSpPr>
        <p:spPr>
          <a:xfrm rot="1015911">
            <a:off x="2422353" y="2155225"/>
            <a:ext cx="1524000" cy="2209800"/>
          </a:xfrm>
          <a:prstGeom prst="curvedRightArrow">
            <a:avLst>
              <a:gd name="adj1" fmla="val 31070"/>
              <a:gd name="adj2" fmla="val 50385"/>
              <a:gd name="adj3" fmla="val 453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 rot="19768053" flipH="1" flipV="1">
            <a:off x="4646661" y="1910312"/>
            <a:ext cx="1524000" cy="2209800"/>
          </a:xfrm>
          <a:prstGeom prst="curvedRightArrow">
            <a:avLst>
              <a:gd name="adj1" fmla="val 31382"/>
              <a:gd name="adj2" fmla="val 50356"/>
              <a:gd name="adj3" fmla="val 421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 rot="16200000">
            <a:off x="3619500" y="4152900"/>
            <a:ext cx="1524000" cy="2209800"/>
          </a:xfrm>
          <a:prstGeom prst="curvedRightArrow">
            <a:avLst>
              <a:gd name="adj1" fmla="val 35485"/>
              <a:gd name="adj2" fmla="val 49106"/>
              <a:gd name="adj3" fmla="val 42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f-ZA" sz="6000" dirty="0" smtClean="0"/>
              <a:t>Skepping</a:t>
            </a:r>
            <a:endParaRPr lang="af-ZA" sz="6000" dirty="0"/>
          </a:p>
        </p:txBody>
      </p:sp>
      <p:sp>
        <p:nvSpPr>
          <p:cNvPr id="9" name="Curved Right Arrow 8"/>
          <p:cNvSpPr/>
          <p:nvPr/>
        </p:nvSpPr>
        <p:spPr>
          <a:xfrm rot="1015911">
            <a:off x="2590800" y="2069488"/>
            <a:ext cx="1500820" cy="2171681"/>
          </a:xfrm>
          <a:prstGeom prst="curvedRightArrow">
            <a:avLst>
              <a:gd name="adj1" fmla="val 31070"/>
              <a:gd name="adj2" fmla="val 50385"/>
              <a:gd name="adj3" fmla="val 453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 rot="19768053" flipH="1" flipV="1">
            <a:off x="4781276" y="1828800"/>
            <a:ext cx="1500820" cy="2171681"/>
          </a:xfrm>
          <a:prstGeom prst="curvedRightArrow">
            <a:avLst>
              <a:gd name="adj1" fmla="val 31382"/>
              <a:gd name="adj2" fmla="val 50356"/>
              <a:gd name="adj3" fmla="val 421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 rot="16200000">
            <a:off x="3771293" y="4030450"/>
            <a:ext cx="1497711" cy="2176189"/>
          </a:xfrm>
          <a:prstGeom prst="curvedRightArrow">
            <a:avLst>
              <a:gd name="adj1" fmla="val 35485"/>
              <a:gd name="adj2" fmla="val 49106"/>
              <a:gd name="adj3" fmla="val 42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12" name="Curved Right Arrow 11"/>
          <p:cNvSpPr/>
          <p:nvPr/>
        </p:nvSpPr>
        <p:spPr>
          <a:xfrm rot="7395265" flipV="1">
            <a:off x="5554004" y="2395278"/>
            <a:ext cx="1497711" cy="3548681"/>
          </a:xfrm>
          <a:prstGeom prst="curvedRightArrow">
            <a:avLst>
              <a:gd name="adj1" fmla="val 25000"/>
              <a:gd name="adj2" fmla="val 50000"/>
              <a:gd name="adj3" fmla="val 46172"/>
            </a:avLst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02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1536</TotalTime>
  <Words>372</Words>
  <Application>Microsoft Office PowerPoint</Application>
  <PresentationFormat>On-screen Show (4:3)</PresentationFormat>
  <Paragraphs>91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Missio Dei</vt:lpstr>
      <vt:lpstr>Temas</vt:lpstr>
      <vt:lpstr>PowerPoint Presentation</vt:lpstr>
      <vt:lpstr>Die begrip</vt:lpstr>
      <vt:lpstr>Definisies</vt:lpstr>
      <vt:lpstr>Kritiek</vt:lpstr>
      <vt:lpstr>Missio Dei – ‘n Skriftuurlike benadering</vt:lpstr>
      <vt:lpstr>Missionale Godsbegrip: Drie-Eenheid</vt:lpstr>
      <vt:lpstr>Skepping</vt:lpstr>
      <vt:lpstr>Openbaringsgeskiedenis</vt:lpstr>
      <vt:lpstr>KERK in God se beeld</vt:lpstr>
      <vt:lpstr>EK in God se beeld</vt:lpstr>
      <vt:lpstr>Gevolgtrekking</vt:lpstr>
      <vt:lpstr>PowerPoint Presentation</vt:lpstr>
      <vt:lpstr>Statiese Godsbeeld</vt:lpstr>
      <vt:lpstr>Statiese kerkbegrip</vt:lpstr>
      <vt:lpstr>Statiese Christen</vt:lpstr>
      <vt:lpstr>Gevolgtrekking</vt:lpstr>
      <vt:lpstr>Kritiek</vt:lpstr>
      <vt:lpstr>PowerPoint Presentation</vt:lpstr>
      <vt:lpstr>Missio Dei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 Dei</dc:title>
  <dc:creator>Griffel van Wyk</dc:creator>
  <cp:lastModifiedBy>Griffel</cp:lastModifiedBy>
  <cp:revision>70</cp:revision>
  <dcterms:created xsi:type="dcterms:W3CDTF">2013-04-10T00:33:16Z</dcterms:created>
  <dcterms:modified xsi:type="dcterms:W3CDTF">2015-08-06T10:18:55Z</dcterms:modified>
</cp:coreProperties>
</file>