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21.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2"/>
    <p:sldMasterId id="2147483675" r:id="rId3"/>
  </p:sldMasterIdLst>
  <p:notesMasterIdLst>
    <p:notesMasterId r:id="rId27"/>
  </p:notesMasterIdLst>
  <p:handoutMasterIdLst>
    <p:handoutMasterId r:id="rId28"/>
  </p:handoutMasterIdLst>
  <p:sldIdLst>
    <p:sldId id="304" r:id="rId4"/>
    <p:sldId id="305" r:id="rId5"/>
    <p:sldId id="271" r:id="rId6"/>
    <p:sldId id="310" r:id="rId7"/>
    <p:sldId id="311" r:id="rId8"/>
    <p:sldId id="312" r:id="rId9"/>
    <p:sldId id="313" r:id="rId10"/>
    <p:sldId id="306" r:id="rId11"/>
    <p:sldId id="307" r:id="rId12"/>
    <p:sldId id="308" r:id="rId13"/>
    <p:sldId id="309" r:id="rId14"/>
    <p:sldId id="314" r:id="rId15"/>
    <p:sldId id="315" r:id="rId16"/>
    <p:sldId id="317" r:id="rId17"/>
    <p:sldId id="318" r:id="rId18"/>
    <p:sldId id="320" r:id="rId19"/>
    <p:sldId id="319" r:id="rId20"/>
    <p:sldId id="316" r:id="rId21"/>
    <p:sldId id="321" r:id="rId22"/>
    <p:sldId id="324" r:id="rId23"/>
    <p:sldId id="322" r:id="rId24"/>
    <p:sldId id="323" r:id="rId25"/>
    <p:sldId id="325"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56732" autoAdjust="0"/>
  </p:normalViewPr>
  <p:slideViewPr>
    <p:cSldViewPr snapToGrid="0">
      <p:cViewPr varScale="1">
        <p:scale>
          <a:sx n="42" d="100"/>
          <a:sy n="42" d="100"/>
        </p:scale>
        <p:origin x="1092"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7" d="100"/>
          <a:sy n="57" d="100"/>
        </p:scale>
        <p:origin x="19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CC970DB-8EE6-4E5B-9CBE-4CA39D1A6EC2}" type="datetimeFigureOut">
              <a:rPr lang="en-US" smtClean="0"/>
              <a:t>8/3/2015</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D355828-8ECA-4525-A47E-5E299A14B1C7}" type="slidenum">
              <a:rPr lang="en-US" smtClean="0"/>
              <a:t>‹#›</a:t>
            </a:fld>
            <a:endParaRPr lang="en-US" dirty="0"/>
          </a:p>
        </p:txBody>
      </p:sp>
    </p:spTree>
    <p:extLst>
      <p:ext uri="{BB962C8B-B14F-4D97-AF65-F5344CB8AC3E}">
        <p14:creationId xmlns:p14="http://schemas.microsoft.com/office/powerpoint/2010/main" val="3451801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D5472D-DBB2-4DD1-B619-37F7E1224604}" type="datetimeFigureOut">
              <a:rPr lang="en-ZA" smtClean="0"/>
              <a:t>2015-08-03</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83A2AD-D60F-4F65-A26D-077196F6ECDB}" type="slidenum">
              <a:rPr lang="en-ZA" smtClean="0"/>
              <a:t>‹#›</a:t>
            </a:fld>
            <a:endParaRPr lang="en-ZA"/>
          </a:p>
        </p:txBody>
      </p:sp>
    </p:spTree>
    <p:extLst>
      <p:ext uri="{BB962C8B-B14F-4D97-AF65-F5344CB8AC3E}">
        <p14:creationId xmlns:p14="http://schemas.microsoft.com/office/powerpoint/2010/main" val="402746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dirty="0"/>
          </a:p>
        </p:txBody>
      </p:sp>
      <p:sp>
        <p:nvSpPr>
          <p:cNvPr id="4" name="Slide Number Placeholder 3"/>
          <p:cNvSpPr>
            <a:spLocks noGrp="1"/>
          </p:cNvSpPr>
          <p:nvPr>
            <p:ph type="sldNum" sz="quarter" idx="10"/>
          </p:nvPr>
        </p:nvSpPr>
        <p:spPr/>
        <p:txBody>
          <a:bodyPr/>
          <a:lstStyle/>
          <a:p>
            <a:fld id="{DA83A2AD-D60F-4F65-A26D-077196F6ECDB}" type="slidenum">
              <a:rPr lang="en-ZA" smtClean="0"/>
              <a:t>1</a:t>
            </a:fld>
            <a:endParaRPr lang="en-ZA"/>
          </a:p>
        </p:txBody>
      </p:sp>
    </p:spTree>
    <p:extLst>
      <p:ext uri="{BB962C8B-B14F-4D97-AF65-F5344CB8AC3E}">
        <p14:creationId xmlns:p14="http://schemas.microsoft.com/office/powerpoint/2010/main" val="291513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dirty="0"/>
          </a:p>
        </p:txBody>
      </p:sp>
      <p:sp>
        <p:nvSpPr>
          <p:cNvPr id="4" name="Slide Number Placeholder 3"/>
          <p:cNvSpPr>
            <a:spLocks noGrp="1"/>
          </p:cNvSpPr>
          <p:nvPr>
            <p:ph type="sldNum" sz="quarter" idx="10"/>
          </p:nvPr>
        </p:nvSpPr>
        <p:spPr/>
        <p:txBody>
          <a:bodyPr/>
          <a:lstStyle/>
          <a:p>
            <a:fld id="{DA83A2AD-D60F-4F65-A26D-077196F6ECDB}" type="slidenum">
              <a:rPr lang="en-ZA" smtClean="0"/>
              <a:t>10</a:t>
            </a:fld>
            <a:endParaRPr lang="en-ZA"/>
          </a:p>
        </p:txBody>
      </p:sp>
    </p:spTree>
    <p:extLst>
      <p:ext uri="{BB962C8B-B14F-4D97-AF65-F5344CB8AC3E}">
        <p14:creationId xmlns:p14="http://schemas.microsoft.com/office/powerpoint/2010/main" val="141050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t>11</a:t>
            </a:fld>
            <a:endParaRPr lang="en-ZA"/>
          </a:p>
        </p:txBody>
      </p:sp>
    </p:spTree>
    <p:extLst>
      <p:ext uri="{BB962C8B-B14F-4D97-AF65-F5344CB8AC3E}">
        <p14:creationId xmlns:p14="http://schemas.microsoft.com/office/powerpoint/2010/main" val="137702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aseline="0" dirty="0" smtClean="0"/>
          </a:p>
        </p:txBody>
      </p:sp>
      <p:sp>
        <p:nvSpPr>
          <p:cNvPr id="4" name="Slide Number Placeholder 3"/>
          <p:cNvSpPr>
            <a:spLocks noGrp="1"/>
          </p:cNvSpPr>
          <p:nvPr>
            <p:ph type="sldNum" sz="quarter" idx="10"/>
          </p:nvPr>
        </p:nvSpPr>
        <p:spPr/>
        <p:txBody>
          <a:bodyPr/>
          <a:lstStyle/>
          <a:p>
            <a:fld id="{FE99D983-8A6E-4627-8418-B429A4D43B20}" type="slidenum">
              <a:rPr lang="af-ZA">
                <a:solidFill>
                  <a:prstClr val="black"/>
                </a:solidFill>
              </a:rPr>
              <a:pPr/>
              <a:t>12</a:t>
            </a:fld>
            <a:endParaRPr lang="af-ZA">
              <a:solidFill>
                <a:prstClr val="black"/>
              </a:solidFill>
            </a:endParaRPr>
          </a:p>
        </p:txBody>
      </p:sp>
    </p:spTree>
    <p:extLst>
      <p:ext uri="{BB962C8B-B14F-4D97-AF65-F5344CB8AC3E}">
        <p14:creationId xmlns:p14="http://schemas.microsoft.com/office/powerpoint/2010/main" val="1181589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13</a:t>
            </a:fld>
            <a:endParaRPr lang="en-ZA">
              <a:solidFill>
                <a:prstClr val="black"/>
              </a:solidFill>
            </a:endParaRPr>
          </a:p>
        </p:txBody>
      </p:sp>
    </p:spTree>
    <p:extLst>
      <p:ext uri="{BB962C8B-B14F-4D97-AF65-F5344CB8AC3E}">
        <p14:creationId xmlns:p14="http://schemas.microsoft.com/office/powerpoint/2010/main" val="1265664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14</a:t>
            </a:fld>
            <a:endParaRPr lang="en-ZA">
              <a:solidFill>
                <a:prstClr val="black"/>
              </a:solidFill>
            </a:endParaRPr>
          </a:p>
        </p:txBody>
      </p:sp>
    </p:spTree>
    <p:extLst>
      <p:ext uri="{BB962C8B-B14F-4D97-AF65-F5344CB8AC3E}">
        <p14:creationId xmlns:p14="http://schemas.microsoft.com/office/powerpoint/2010/main" val="168384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15</a:t>
            </a:fld>
            <a:endParaRPr lang="en-ZA">
              <a:solidFill>
                <a:prstClr val="black"/>
              </a:solidFill>
            </a:endParaRPr>
          </a:p>
        </p:txBody>
      </p:sp>
    </p:spTree>
    <p:extLst>
      <p:ext uri="{BB962C8B-B14F-4D97-AF65-F5344CB8AC3E}">
        <p14:creationId xmlns:p14="http://schemas.microsoft.com/office/powerpoint/2010/main" val="387193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16</a:t>
            </a:fld>
            <a:endParaRPr lang="en-ZA">
              <a:solidFill>
                <a:prstClr val="black"/>
              </a:solidFill>
            </a:endParaRPr>
          </a:p>
        </p:txBody>
      </p:sp>
    </p:spTree>
    <p:extLst>
      <p:ext uri="{BB962C8B-B14F-4D97-AF65-F5344CB8AC3E}">
        <p14:creationId xmlns:p14="http://schemas.microsoft.com/office/powerpoint/2010/main" val="744508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17</a:t>
            </a:fld>
            <a:endParaRPr lang="en-ZA">
              <a:solidFill>
                <a:prstClr val="black"/>
              </a:solidFill>
            </a:endParaRPr>
          </a:p>
        </p:txBody>
      </p:sp>
    </p:spTree>
    <p:extLst>
      <p:ext uri="{BB962C8B-B14F-4D97-AF65-F5344CB8AC3E}">
        <p14:creationId xmlns:p14="http://schemas.microsoft.com/office/powerpoint/2010/main" val="2434382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18</a:t>
            </a:fld>
            <a:endParaRPr lang="en-ZA">
              <a:solidFill>
                <a:prstClr val="black"/>
              </a:solidFill>
            </a:endParaRPr>
          </a:p>
        </p:txBody>
      </p:sp>
    </p:spTree>
    <p:extLst>
      <p:ext uri="{BB962C8B-B14F-4D97-AF65-F5344CB8AC3E}">
        <p14:creationId xmlns:p14="http://schemas.microsoft.com/office/powerpoint/2010/main" val="2238312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19</a:t>
            </a:fld>
            <a:endParaRPr lang="en-ZA">
              <a:solidFill>
                <a:prstClr val="black"/>
              </a:solidFill>
            </a:endParaRPr>
          </a:p>
        </p:txBody>
      </p:sp>
    </p:spTree>
    <p:extLst>
      <p:ext uri="{BB962C8B-B14F-4D97-AF65-F5344CB8AC3E}">
        <p14:creationId xmlns:p14="http://schemas.microsoft.com/office/powerpoint/2010/main" val="299865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dirty="0"/>
          </a:p>
        </p:txBody>
      </p:sp>
      <p:sp>
        <p:nvSpPr>
          <p:cNvPr id="4" name="Slide Number Placeholder 3"/>
          <p:cNvSpPr>
            <a:spLocks noGrp="1"/>
          </p:cNvSpPr>
          <p:nvPr>
            <p:ph type="sldNum" sz="quarter" idx="10"/>
          </p:nvPr>
        </p:nvSpPr>
        <p:spPr/>
        <p:txBody>
          <a:bodyPr/>
          <a:lstStyle/>
          <a:p>
            <a:fld id="{DA83A2AD-D60F-4F65-A26D-077196F6ECDB}" type="slidenum">
              <a:rPr lang="en-ZA" smtClean="0"/>
              <a:t>2</a:t>
            </a:fld>
            <a:endParaRPr lang="en-ZA"/>
          </a:p>
        </p:txBody>
      </p:sp>
    </p:spTree>
    <p:extLst>
      <p:ext uri="{BB962C8B-B14F-4D97-AF65-F5344CB8AC3E}">
        <p14:creationId xmlns:p14="http://schemas.microsoft.com/office/powerpoint/2010/main" val="1637493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20</a:t>
            </a:fld>
            <a:endParaRPr lang="en-ZA">
              <a:solidFill>
                <a:prstClr val="black"/>
              </a:solidFill>
            </a:endParaRPr>
          </a:p>
        </p:txBody>
      </p:sp>
    </p:spTree>
    <p:extLst>
      <p:ext uri="{BB962C8B-B14F-4D97-AF65-F5344CB8AC3E}">
        <p14:creationId xmlns:p14="http://schemas.microsoft.com/office/powerpoint/2010/main" val="3073500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21</a:t>
            </a:fld>
            <a:endParaRPr lang="en-ZA">
              <a:solidFill>
                <a:prstClr val="black"/>
              </a:solidFill>
            </a:endParaRPr>
          </a:p>
        </p:txBody>
      </p:sp>
    </p:spTree>
    <p:extLst>
      <p:ext uri="{BB962C8B-B14F-4D97-AF65-F5344CB8AC3E}">
        <p14:creationId xmlns:p14="http://schemas.microsoft.com/office/powerpoint/2010/main" val="98049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dirty="0"/>
          </a:p>
        </p:txBody>
      </p:sp>
      <p:sp>
        <p:nvSpPr>
          <p:cNvPr id="4" name="Slide Number Placeholder 3"/>
          <p:cNvSpPr>
            <a:spLocks noGrp="1"/>
          </p:cNvSpPr>
          <p:nvPr>
            <p:ph type="sldNum" sz="quarter" idx="10"/>
          </p:nvPr>
        </p:nvSpPr>
        <p:spPr/>
        <p:txBody>
          <a:bodyPr/>
          <a:lstStyle/>
          <a:p>
            <a:fld id="{DA83A2AD-D60F-4F65-A26D-077196F6ECDB}" type="slidenum">
              <a:rPr lang="en-ZA" smtClean="0"/>
              <a:t>22</a:t>
            </a:fld>
            <a:endParaRPr lang="en-ZA"/>
          </a:p>
        </p:txBody>
      </p:sp>
    </p:spTree>
    <p:extLst>
      <p:ext uri="{BB962C8B-B14F-4D97-AF65-F5344CB8AC3E}">
        <p14:creationId xmlns:p14="http://schemas.microsoft.com/office/powerpoint/2010/main" val="1130420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23</a:t>
            </a:fld>
            <a:endParaRPr lang="en-ZA">
              <a:solidFill>
                <a:prstClr val="black"/>
              </a:solidFill>
            </a:endParaRPr>
          </a:p>
        </p:txBody>
      </p:sp>
    </p:spTree>
    <p:extLst>
      <p:ext uri="{BB962C8B-B14F-4D97-AF65-F5344CB8AC3E}">
        <p14:creationId xmlns:p14="http://schemas.microsoft.com/office/powerpoint/2010/main" val="17330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t>3</a:t>
            </a:fld>
            <a:endParaRPr lang="en-ZA"/>
          </a:p>
        </p:txBody>
      </p:sp>
    </p:spTree>
    <p:extLst>
      <p:ext uri="{BB962C8B-B14F-4D97-AF65-F5344CB8AC3E}">
        <p14:creationId xmlns:p14="http://schemas.microsoft.com/office/powerpoint/2010/main" val="229612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000" b="0"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4</a:t>
            </a:fld>
            <a:endParaRPr lang="en-ZA">
              <a:solidFill>
                <a:prstClr val="black"/>
              </a:solidFill>
            </a:endParaRPr>
          </a:p>
        </p:txBody>
      </p:sp>
    </p:spTree>
    <p:extLst>
      <p:ext uri="{BB962C8B-B14F-4D97-AF65-F5344CB8AC3E}">
        <p14:creationId xmlns:p14="http://schemas.microsoft.com/office/powerpoint/2010/main" val="197791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5</a:t>
            </a:fld>
            <a:endParaRPr lang="en-ZA">
              <a:solidFill>
                <a:prstClr val="black"/>
              </a:solidFill>
            </a:endParaRPr>
          </a:p>
        </p:txBody>
      </p:sp>
    </p:spTree>
    <p:extLst>
      <p:ext uri="{BB962C8B-B14F-4D97-AF65-F5344CB8AC3E}">
        <p14:creationId xmlns:p14="http://schemas.microsoft.com/office/powerpoint/2010/main" val="58823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6</a:t>
            </a:fld>
            <a:endParaRPr lang="en-ZA">
              <a:solidFill>
                <a:prstClr val="black"/>
              </a:solidFill>
            </a:endParaRPr>
          </a:p>
        </p:txBody>
      </p:sp>
    </p:spTree>
    <p:extLst>
      <p:ext uri="{BB962C8B-B14F-4D97-AF65-F5344CB8AC3E}">
        <p14:creationId xmlns:p14="http://schemas.microsoft.com/office/powerpoint/2010/main" val="29480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DA83A2AD-D60F-4F65-A26D-077196F6ECDB}" type="slidenum">
              <a:rPr lang="en-ZA" smtClean="0">
                <a:solidFill>
                  <a:prstClr val="black"/>
                </a:solidFill>
              </a:rPr>
              <a:pPr/>
              <a:t>7</a:t>
            </a:fld>
            <a:endParaRPr lang="en-ZA">
              <a:solidFill>
                <a:prstClr val="black"/>
              </a:solidFill>
            </a:endParaRPr>
          </a:p>
        </p:txBody>
      </p:sp>
    </p:spTree>
    <p:extLst>
      <p:ext uri="{BB962C8B-B14F-4D97-AF65-F5344CB8AC3E}">
        <p14:creationId xmlns:p14="http://schemas.microsoft.com/office/powerpoint/2010/main" val="412999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fld id="{DA83A2AD-D60F-4F65-A26D-077196F6ECDB}" type="slidenum">
              <a:rPr lang="en-ZA" smtClean="0"/>
              <a:t>8</a:t>
            </a:fld>
            <a:endParaRPr lang="en-ZA"/>
          </a:p>
        </p:txBody>
      </p:sp>
    </p:spTree>
    <p:extLst>
      <p:ext uri="{BB962C8B-B14F-4D97-AF65-F5344CB8AC3E}">
        <p14:creationId xmlns:p14="http://schemas.microsoft.com/office/powerpoint/2010/main" val="358108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b="1" kern="1200" dirty="0" smtClean="0">
              <a:solidFill>
                <a:schemeClr val="tx2"/>
              </a:solidFill>
              <a:latin typeface="+mn-lt"/>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A83A2AD-D60F-4F65-A26D-077196F6ECDB}" type="slidenum">
              <a:rPr lang="en-ZA" smtClean="0"/>
              <a:t>9</a:t>
            </a:fld>
            <a:endParaRPr lang="en-ZA"/>
          </a:p>
        </p:txBody>
      </p:sp>
    </p:spTree>
    <p:extLst>
      <p:ext uri="{BB962C8B-B14F-4D97-AF65-F5344CB8AC3E}">
        <p14:creationId xmlns:p14="http://schemas.microsoft.com/office/powerpoint/2010/main" val="83990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sz="quarter"/>
          </p:nvPr>
        </p:nvSpPr>
        <p:spPr>
          <a:xfrm>
            <a:off x="914400" y="1676400"/>
            <a:ext cx="10363200" cy="1828800"/>
          </a:xfrm>
        </p:spPr>
        <p:txBody>
          <a:bodyPr/>
          <a:lstStyle>
            <a:lvl1pPr>
              <a:defRPr/>
            </a:lvl1pPr>
          </a:lstStyle>
          <a:p>
            <a:r>
              <a:rPr lang="af-ZA"/>
              <a:t>Click to edit Master title style</a:t>
            </a:r>
          </a:p>
        </p:txBody>
      </p:sp>
      <p:sp>
        <p:nvSpPr>
          <p:cNvPr id="2253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af-ZA"/>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C28EF1-1467-4C6A-BF09-76BE9D73C3C4}"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158883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5D4918-1668-470D-B589-922AA034E0AA}"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153066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af-ZA"/>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03D637-AAAA-4CB3-B962-17EA0DC34BA8}"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243995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af-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f-ZA"/>
          </a:p>
        </p:txBody>
      </p:sp>
      <p:sp>
        <p:nvSpPr>
          <p:cNvPr id="4" name="Date Placeholder 3"/>
          <p:cNvSpPr>
            <a:spLocks noGrp="1"/>
          </p:cNvSpPr>
          <p:nvPr>
            <p:ph type="dt" sz="half" idx="10"/>
          </p:nvPr>
        </p:nvSpPr>
        <p:spPr/>
        <p:txBody>
          <a:body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5" name="Footer Placeholder 4"/>
          <p:cNvSpPr>
            <a:spLocks noGrp="1"/>
          </p:cNvSpPr>
          <p:nvPr>
            <p:ph type="ftr" sz="quarter" idx="11"/>
          </p:nvPr>
        </p:nvSpPr>
        <p:spPr/>
        <p:txBody>
          <a:bodyPr/>
          <a:lstStyle/>
          <a:p>
            <a:endParaRPr lang="af-ZA">
              <a:solidFill>
                <a:prstClr val="black">
                  <a:tint val="75000"/>
                </a:prstClr>
              </a:solidFill>
            </a:endParaRPr>
          </a:p>
        </p:txBody>
      </p:sp>
      <p:sp>
        <p:nvSpPr>
          <p:cNvPr id="6" name="Slide Number Placeholder 5"/>
          <p:cNvSpPr>
            <a:spLocks noGrp="1"/>
          </p:cNvSpPr>
          <p:nvPr>
            <p:ph type="sldNum" sz="quarter" idx="12"/>
          </p:nvPr>
        </p:nvSpPr>
        <p:spPr/>
        <p:txBody>
          <a:body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3847956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Date Placeholder 3"/>
          <p:cNvSpPr>
            <a:spLocks noGrp="1"/>
          </p:cNvSpPr>
          <p:nvPr>
            <p:ph type="dt" sz="half" idx="10"/>
          </p:nvPr>
        </p:nvSpPr>
        <p:spPr/>
        <p:txBody>
          <a:body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5" name="Footer Placeholder 4"/>
          <p:cNvSpPr>
            <a:spLocks noGrp="1"/>
          </p:cNvSpPr>
          <p:nvPr>
            <p:ph type="ftr" sz="quarter" idx="11"/>
          </p:nvPr>
        </p:nvSpPr>
        <p:spPr/>
        <p:txBody>
          <a:bodyPr/>
          <a:lstStyle/>
          <a:p>
            <a:endParaRPr lang="af-ZA">
              <a:solidFill>
                <a:prstClr val="black">
                  <a:tint val="75000"/>
                </a:prstClr>
              </a:solidFill>
            </a:endParaRPr>
          </a:p>
        </p:txBody>
      </p:sp>
      <p:sp>
        <p:nvSpPr>
          <p:cNvPr id="6" name="Slide Number Placeholder 5"/>
          <p:cNvSpPr>
            <a:spLocks noGrp="1"/>
          </p:cNvSpPr>
          <p:nvPr>
            <p:ph type="sldNum" sz="quarter" idx="12"/>
          </p:nvPr>
        </p:nvSpPr>
        <p:spPr/>
        <p:txBody>
          <a:body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1905746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af-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5" name="Footer Placeholder 4"/>
          <p:cNvSpPr>
            <a:spLocks noGrp="1"/>
          </p:cNvSpPr>
          <p:nvPr>
            <p:ph type="ftr" sz="quarter" idx="11"/>
          </p:nvPr>
        </p:nvSpPr>
        <p:spPr/>
        <p:txBody>
          <a:bodyPr/>
          <a:lstStyle/>
          <a:p>
            <a:endParaRPr lang="af-ZA">
              <a:solidFill>
                <a:prstClr val="black">
                  <a:tint val="75000"/>
                </a:prstClr>
              </a:solidFill>
            </a:endParaRPr>
          </a:p>
        </p:txBody>
      </p:sp>
      <p:sp>
        <p:nvSpPr>
          <p:cNvPr id="6" name="Slide Number Placeholder 5"/>
          <p:cNvSpPr>
            <a:spLocks noGrp="1"/>
          </p:cNvSpPr>
          <p:nvPr>
            <p:ph type="sldNum" sz="quarter" idx="12"/>
          </p:nvPr>
        </p:nvSpPr>
        <p:spPr/>
        <p:txBody>
          <a:body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623439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5" name="Date Placeholder 4"/>
          <p:cNvSpPr>
            <a:spLocks noGrp="1"/>
          </p:cNvSpPr>
          <p:nvPr>
            <p:ph type="dt" sz="half" idx="10"/>
          </p:nvPr>
        </p:nvSpPr>
        <p:spPr/>
        <p:txBody>
          <a:body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6" name="Footer Placeholder 5"/>
          <p:cNvSpPr>
            <a:spLocks noGrp="1"/>
          </p:cNvSpPr>
          <p:nvPr>
            <p:ph type="ftr" sz="quarter" idx="11"/>
          </p:nvPr>
        </p:nvSpPr>
        <p:spPr/>
        <p:txBody>
          <a:bodyPr/>
          <a:lstStyle/>
          <a:p>
            <a:endParaRPr lang="af-ZA">
              <a:solidFill>
                <a:prstClr val="black">
                  <a:tint val="75000"/>
                </a:prstClr>
              </a:solidFill>
            </a:endParaRPr>
          </a:p>
        </p:txBody>
      </p:sp>
      <p:sp>
        <p:nvSpPr>
          <p:cNvPr id="7" name="Slide Number Placeholder 6"/>
          <p:cNvSpPr>
            <a:spLocks noGrp="1"/>
          </p:cNvSpPr>
          <p:nvPr>
            <p:ph type="sldNum" sz="quarter" idx="12"/>
          </p:nvPr>
        </p:nvSpPr>
        <p:spPr/>
        <p:txBody>
          <a:body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2848881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f-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7" name="Date Placeholder 6"/>
          <p:cNvSpPr>
            <a:spLocks noGrp="1"/>
          </p:cNvSpPr>
          <p:nvPr>
            <p:ph type="dt" sz="half" idx="10"/>
          </p:nvPr>
        </p:nvSpPr>
        <p:spPr/>
        <p:txBody>
          <a:body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8" name="Footer Placeholder 7"/>
          <p:cNvSpPr>
            <a:spLocks noGrp="1"/>
          </p:cNvSpPr>
          <p:nvPr>
            <p:ph type="ftr" sz="quarter" idx="11"/>
          </p:nvPr>
        </p:nvSpPr>
        <p:spPr/>
        <p:txBody>
          <a:bodyPr/>
          <a:lstStyle/>
          <a:p>
            <a:endParaRPr lang="af-ZA">
              <a:solidFill>
                <a:prstClr val="black">
                  <a:tint val="75000"/>
                </a:prstClr>
              </a:solidFill>
            </a:endParaRPr>
          </a:p>
        </p:txBody>
      </p:sp>
      <p:sp>
        <p:nvSpPr>
          <p:cNvPr id="9" name="Slide Number Placeholder 8"/>
          <p:cNvSpPr>
            <a:spLocks noGrp="1"/>
          </p:cNvSpPr>
          <p:nvPr>
            <p:ph type="sldNum" sz="quarter" idx="12"/>
          </p:nvPr>
        </p:nvSpPr>
        <p:spPr/>
        <p:txBody>
          <a:body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1894824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Date Placeholder 2"/>
          <p:cNvSpPr>
            <a:spLocks noGrp="1"/>
          </p:cNvSpPr>
          <p:nvPr>
            <p:ph type="dt" sz="half" idx="10"/>
          </p:nvPr>
        </p:nvSpPr>
        <p:spPr/>
        <p:txBody>
          <a:body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4" name="Footer Placeholder 3"/>
          <p:cNvSpPr>
            <a:spLocks noGrp="1"/>
          </p:cNvSpPr>
          <p:nvPr>
            <p:ph type="ftr" sz="quarter" idx="11"/>
          </p:nvPr>
        </p:nvSpPr>
        <p:spPr/>
        <p:txBody>
          <a:bodyPr/>
          <a:lstStyle/>
          <a:p>
            <a:endParaRPr lang="af-ZA">
              <a:solidFill>
                <a:prstClr val="black">
                  <a:tint val="75000"/>
                </a:prstClr>
              </a:solidFill>
            </a:endParaRPr>
          </a:p>
        </p:txBody>
      </p:sp>
      <p:sp>
        <p:nvSpPr>
          <p:cNvPr id="5" name="Slide Number Placeholder 4"/>
          <p:cNvSpPr>
            <a:spLocks noGrp="1"/>
          </p:cNvSpPr>
          <p:nvPr>
            <p:ph type="sldNum" sz="quarter" idx="12"/>
          </p:nvPr>
        </p:nvSpPr>
        <p:spPr/>
        <p:txBody>
          <a:body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246706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3" name="Footer Placeholder 2"/>
          <p:cNvSpPr>
            <a:spLocks noGrp="1"/>
          </p:cNvSpPr>
          <p:nvPr>
            <p:ph type="ftr" sz="quarter" idx="11"/>
          </p:nvPr>
        </p:nvSpPr>
        <p:spPr/>
        <p:txBody>
          <a:bodyPr/>
          <a:lstStyle/>
          <a:p>
            <a:endParaRPr lang="af-ZA">
              <a:solidFill>
                <a:prstClr val="black">
                  <a:tint val="75000"/>
                </a:prstClr>
              </a:solidFill>
            </a:endParaRPr>
          </a:p>
        </p:txBody>
      </p:sp>
      <p:sp>
        <p:nvSpPr>
          <p:cNvPr id="4" name="Slide Number Placeholder 3"/>
          <p:cNvSpPr>
            <a:spLocks noGrp="1"/>
          </p:cNvSpPr>
          <p:nvPr>
            <p:ph type="sldNum" sz="quarter" idx="12"/>
          </p:nvPr>
        </p:nvSpPr>
        <p:spPr/>
        <p:txBody>
          <a:body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230701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af-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6" name="Footer Placeholder 5"/>
          <p:cNvSpPr>
            <a:spLocks noGrp="1"/>
          </p:cNvSpPr>
          <p:nvPr>
            <p:ph type="ftr" sz="quarter" idx="11"/>
          </p:nvPr>
        </p:nvSpPr>
        <p:spPr/>
        <p:txBody>
          <a:bodyPr/>
          <a:lstStyle/>
          <a:p>
            <a:endParaRPr lang="af-ZA">
              <a:solidFill>
                <a:prstClr val="black">
                  <a:tint val="75000"/>
                </a:prstClr>
              </a:solidFill>
            </a:endParaRPr>
          </a:p>
        </p:txBody>
      </p:sp>
      <p:sp>
        <p:nvSpPr>
          <p:cNvPr id="7" name="Slide Number Placeholder 6"/>
          <p:cNvSpPr>
            <a:spLocks noGrp="1"/>
          </p:cNvSpPr>
          <p:nvPr>
            <p:ph type="sldNum" sz="quarter" idx="12"/>
          </p:nvPr>
        </p:nvSpPr>
        <p:spPr/>
        <p:txBody>
          <a:body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173582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923D5-A5D0-40B8-8D1F-07A78F0C2A18}"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1577377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af-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6" name="Footer Placeholder 5"/>
          <p:cNvSpPr>
            <a:spLocks noGrp="1"/>
          </p:cNvSpPr>
          <p:nvPr>
            <p:ph type="ftr" sz="quarter" idx="11"/>
          </p:nvPr>
        </p:nvSpPr>
        <p:spPr/>
        <p:txBody>
          <a:bodyPr/>
          <a:lstStyle/>
          <a:p>
            <a:endParaRPr lang="af-ZA">
              <a:solidFill>
                <a:prstClr val="black">
                  <a:tint val="75000"/>
                </a:prstClr>
              </a:solidFill>
            </a:endParaRPr>
          </a:p>
        </p:txBody>
      </p:sp>
      <p:sp>
        <p:nvSpPr>
          <p:cNvPr id="7" name="Slide Number Placeholder 6"/>
          <p:cNvSpPr>
            <a:spLocks noGrp="1"/>
          </p:cNvSpPr>
          <p:nvPr>
            <p:ph type="sldNum" sz="quarter" idx="12"/>
          </p:nvPr>
        </p:nvSpPr>
        <p:spPr/>
        <p:txBody>
          <a:body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369366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Date Placeholder 3"/>
          <p:cNvSpPr>
            <a:spLocks noGrp="1"/>
          </p:cNvSpPr>
          <p:nvPr>
            <p:ph type="dt" sz="half" idx="10"/>
          </p:nvPr>
        </p:nvSpPr>
        <p:spPr/>
        <p:txBody>
          <a:body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5" name="Footer Placeholder 4"/>
          <p:cNvSpPr>
            <a:spLocks noGrp="1"/>
          </p:cNvSpPr>
          <p:nvPr>
            <p:ph type="ftr" sz="quarter" idx="11"/>
          </p:nvPr>
        </p:nvSpPr>
        <p:spPr/>
        <p:txBody>
          <a:bodyPr/>
          <a:lstStyle/>
          <a:p>
            <a:endParaRPr lang="af-ZA">
              <a:solidFill>
                <a:prstClr val="black">
                  <a:tint val="75000"/>
                </a:prstClr>
              </a:solidFill>
            </a:endParaRPr>
          </a:p>
        </p:txBody>
      </p:sp>
      <p:sp>
        <p:nvSpPr>
          <p:cNvPr id="6" name="Slide Number Placeholder 5"/>
          <p:cNvSpPr>
            <a:spLocks noGrp="1"/>
          </p:cNvSpPr>
          <p:nvPr>
            <p:ph type="sldNum" sz="quarter" idx="12"/>
          </p:nvPr>
        </p:nvSpPr>
        <p:spPr/>
        <p:txBody>
          <a:body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4140140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f-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Date Placeholder 3"/>
          <p:cNvSpPr>
            <a:spLocks noGrp="1"/>
          </p:cNvSpPr>
          <p:nvPr>
            <p:ph type="dt" sz="half" idx="10"/>
          </p:nvPr>
        </p:nvSpPr>
        <p:spPr/>
        <p:txBody>
          <a:body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5" name="Footer Placeholder 4"/>
          <p:cNvSpPr>
            <a:spLocks noGrp="1"/>
          </p:cNvSpPr>
          <p:nvPr>
            <p:ph type="ftr" sz="quarter" idx="11"/>
          </p:nvPr>
        </p:nvSpPr>
        <p:spPr/>
        <p:txBody>
          <a:bodyPr/>
          <a:lstStyle/>
          <a:p>
            <a:endParaRPr lang="af-ZA">
              <a:solidFill>
                <a:prstClr val="black">
                  <a:tint val="75000"/>
                </a:prstClr>
              </a:solidFill>
            </a:endParaRPr>
          </a:p>
        </p:txBody>
      </p:sp>
      <p:sp>
        <p:nvSpPr>
          <p:cNvPr id="6" name="Slide Number Placeholder 5"/>
          <p:cNvSpPr>
            <a:spLocks noGrp="1"/>
          </p:cNvSpPr>
          <p:nvPr>
            <p:ph type="sldNum" sz="quarter" idx="12"/>
          </p:nvPr>
        </p:nvSpPr>
        <p:spPr/>
        <p:txBody>
          <a:body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419688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af-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1C8EC6-7075-44D7-9BCE-322BA1D180C0}"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416000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5"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B4480B-7FC7-43F1-9820-D2902D03B240}"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348841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af-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7"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2FD30D-4E8D-4611-BA17-0500020628B0}"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327684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4ECF36-FF9F-44A4-B8D7-E66D0419890B}"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33339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FB6B7-5BB5-4CB5-A280-DD12E40A01D1}"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373056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af-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7FABB1-DBE1-4394-837B-8B894575BD3D}"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295987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af-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f-ZA"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af-ZA">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af-ZA">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C84DAE-1398-40BA-8025-594B6FCEB005}" type="slidenum">
              <a:rPr lang="af-ZA">
                <a:solidFill>
                  <a:srgbClr val="FFFFFF"/>
                </a:solidFill>
              </a:rPr>
              <a:pPr>
                <a:defRPr/>
              </a:pPr>
              <a:t>‹#›</a:t>
            </a:fld>
            <a:endParaRPr lang="af-ZA">
              <a:solidFill>
                <a:srgbClr val="FFFFFF"/>
              </a:solidFill>
            </a:endParaRPr>
          </a:p>
        </p:txBody>
      </p:sp>
    </p:spTree>
    <p:extLst>
      <p:ext uri="{BB962C8B-B14F-4D97-AF65-F5344CB8AC3E}">
        <p14:creationId xmlns:p14="http://schemas.microsoft.com/office/powerpoint/2010/main" val="298060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f-ZA" smtClean="0"/>
              <a:t>Click to edit Master title style</a:t>
            </a:r>
          </a:p>
        </p:txBody>
      </p:sp>
      <p:sp>
        <p:nvSpPr>
          <p:cNvPr id="2150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f-ZA" smtClean="0"/>
              <a:t>Click to edit Master text styles</a:t>
            </a:r>
          </a:p>
          <a:p>
            <a:pPr lvl="1"/>
            <a:r>
              <a:rPr lang="af-ZA" smtClean="0"/>
              <a:t>Second level</a:t>
            </a:r>
          </a:p>
          <a:p>
            <a:pPr lvl="2"/>
            <a:r>
              <a:rPr lang="af-ZA" smtClean="0"/>
              <a:t>Third level</a:t>
            </a:r>
          </a:p>
          <a:p>
            <a:pPr lvl="3"/>
            <a:r>
              <a:rPr lang="af-ZA" smtClean="0"/>
              <a:t>Fourth level</a:t>
            </a:r>
          </a:p>
          <a:p>
            <a:pPr lvl="4"/>
            <a:r>
              <a:rPr lang="af-ZA" smtClean="0"/>
              <a:t>Fifth level</a:t>
            </a:r>
          </a:p>
        </p:txBody>
      </p:sp>
      <p:sp>
        <p:nvSpPr>
          <p:cNvPr id="2150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af-ZA">
              <a:solidFill>
                <a:srgbClr val="FFFFFF"/>
              </a:solidFill>
            </a:endParaRPr>
          </a:p>
        </p:txBody>
      </p:sp>
      <p:sp>
        <p:nvSpPr>
          <p:cNvPr id="2150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af-ZA">
              <a:solidFill>
                <a:srgbClr val="FFFFFF"/>
              </a:solidFill>
            </a:endParaRPr>
          </a:p>
        </p:txBody>
      </p:sp>
      <p:sp>
        <p:nvSpPr>
          <p:cNvPr id="215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BAFA3E40-5A79-4EF2-B9F0-2E97A2D0A77E}" type="slidenum">
              <a:rPr lang="af-ZA">
                <a:solidFill>
                  <a:srgbClr val="FFFFFF"/>
                </a:solidFill>
              </a:rPr>
              <a:pPr fontAlgn="base">
                <a:spcBef>
                  <a:spcPct val="0"/>
                </a:spcBef>
                <a:spcAft>
                  <a:spcPct val="0"/>
                </a:spcAft>
                <a:defRPr/>
              </a:pPr>
              <a:t>‹#›</a:t>
            </a:fld>
            <a:endParaRPr lang="af-ZA">
              <a:solidFill>
                <a:srgbClr val="FFFFFF"/>
              </a:solidFill>
            </a:endParaRPr>
          </a:p>
        </p:txBody>
      </p:sp>
    </p:spTree>
    <p:extLst>
      <p:ext uri="{BB962C8B-B14F-4D97-AF65-F5344CB8AC3E}">
        <p14:creationId xmlns:p14="http://schemas.microsoft.com/office/powerpoint/2010/main" val="3863365164"/>
      </p:ext>
    </p:extLst>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af-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D0D60-B4B1-4AEA-8100-9D3FD558E08A}" type="datetimeFigureOut">
              <a:rPr lang="af-ZA" smtClean="0">
                <a:solidFill>
                  <a:prstClr val="black">
                    <a:tint val="75000"/>
                  </a:prstClr>
                </a:solidFill>
              </a:rPr>
              <a:pPr/>
              <a:t>2015/08/03</a:t>
            </a:fld>
            <a:endParaRPr lang="af-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f-Z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EC5AA-5639-4800-8988-4B05491CD775}" type="slidenum">
              <a:rPr lang="af-ZA" smtClean="0">
                <a:solidFill>
                  <a:prstClr val="black">
                    <a:tint val="75000"/>
                  </a:prstClr>
                </a:solidFill>
              </a:rPr>
              <a:pPr/>
              <a:t>‹#›</a:t>
            </a:fld>
            <a:endParaRPr lang="af-ZA">
              <a:solidFill>
                <a:prstClr val="black">
                  <a:tint val="75000"/>
                </a:prstClr>
              </a:solidFill>
            </a:endParaRPr>
          </a:p>
        </p:txBody>
      </p:sp>
    </p:spTree>
    <p:extLst>
      <p:ext uri="{BB962C8B-B14F-4D97-AF65-F5344CB8AC3E}">
        <p14:creationId xmlns:p14="http://schemas.microsoft.com/office/powerpoint/2010/main" val="26409030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676" y="-1"/>
            <a:ext cx="10313324" cy="6868835"/>
          </a:xfrm>
          <a:prstGeom prst="rect">
            <a:avLst/>
          </a:prstGeom>
        </p:spPr>
      </p:pic>
      <p:sp>
        <p:nvSpPr>
          <p:cNvPr id="71683" name="Rectangle 3"/>
          <p:cNvSpPr>
            <a:spLocks noGrp="1" noChangeArrowheads="1"/>
          </p:cNvSpPr>
          <p:nvPr>
            <p:ph idx="1"/>
          </p:nvPr>
        </p:nvSpPr>
        <p:spPr>
          <a:xfrm>
            <a:off x="0" y="2177936"/>
            <a:ext cx="5187142" cy="4680064"/>
          </a:xfrm>
        </p:spPr>
        <p:txBody>
          <a:bodyPr/>
          <a:lstStyle/>
          <a:p>
            <a:pPr marL="0" indent="0" eaLnBrk="1" hangingPunct="1">
              <a:lnSpc>
                <a:spcPct val="90000"/>
              </a:lnSpc>
              <a:spcBef>
                <a:spcPct val="0"/>
              </a:spcBef>
              <a:buNone/>
            </a:pPr>
            <a:r>
              <a:rPr lang="en-ZA" sz="4400" b="1" kern="1200" dirty="0" smtClean="0">
                <a:solidFill>
                  <a:schemeClr val="tx2"/>
                </a:solidFill>
                <a:latin typeface="+mj-lt"/>
                <a:ea typeface="+mj-ea"/>
                <a:cs typeface="Segoe UI" panose="020B0502040204020203" pitchFamily="34" charset="0"/>
              </a:rPr>
              <a:t>Contextualization </a:t>
            </a:r>
            <a:r>
              <a:rPr lang="en-ZA" sz="4400" b="1" kern="1200" dirty="0">
                <a:solidFill>
                  <a:schemeClr val="tx2"/>
                </a:solidFill>
                <a:latin typeface="+mj-lt"/>
                <a:ea typeface="+mj-ea"/>
                <a:cs typeface="Segoe UI" panose="020B0502040204020203" pitchFamily="34" charset="0"/>
              </a:rPr>
              <a:t>and </a:t>
            </a:r>
            <a:endParaRPr lang="en-ZA" sz="4400" b="1"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400" b="1" kern="1200" dirty="0" smtClean="0">
                <a:solidFill>
                  <a:schemeClr val="tx2"/>
                </a:solidFill>
                <a:latin typeface="+mj-lt"/>
                <a:ea typeface="+mj-ea"/>
                <a:cs typeface="Segoe UI" panose="020B0502040204020203" pitchFamily="34" charset="0"/>
              </a:rPr>
              <a:t>Church-planting</a:t>
            </a:r>
            <a:endParaRPr lang="en-ZA" sz="4400" b="1" kern="1200" dirty="0">
              <a:solidFill>
                <a:schemeClr val="tx2"/>
              </a:solidFill>
              <a:latin typeface="+mj-lt"/>
              <a:ea typeface="+mj-ea"/>
              <a:cs typeface="Segoe UI" panose="020B0502040204020203"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146" y="5038984"/>
            <a:ext cx="1609530" cy="1686012"/>
          </a:xfrm>
          <a:prstGeom prst="rect">
            <a:avLst/>
          </a:prstGeom>
        </p:spPr>
      </p:pic>
    </p:spTree>
    <p:extLst>
      <p:ext uri="{BB962C8B-B14F-4D97-AF65-F5344CB8AC3E}">
        <p14:creationId xmlns:p14="http://schemas.microsoft.com/office/powerpoint/2010/main" val="52076654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676" y="-1"/>
            <a:ext cx="10313324" cy="6868835"/>
          </a:xfrm>
          <a:prstGeom prst="rect">
            <a:avLst/>
          </a:prstGeom>
        </p:spPr>
      </p:pic>
      <p:sp>
        <p:nvSpPr>
          <p:cNvPr id="71683" name="Rectangle 3"/>
          <p:cNvSpPr>
            <a:spLocks noGrp="1" noChangeArrowheads="1"/>
          </p:cNvSpPr>
          <p:nvPr>
            <p:ph idx="1"/>
          </p:nvPr>
        </p:nvSpPr>
        <p:spPr>
          <a:xfrm>
            <a:off x="-1" y="0"/>
            <a:ext cx="5519651" cy="6858000"/>
          </a:xfrm>
        </p:spPr>
        <p:txBody>
          <a:bodyPr/>
          <a:lstStyle/>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Contextualization </a:t>
            </a: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inevitable</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biblical 	</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hard work 			done together</a:t>
            </a: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endParaRPr lang="en-ZA" sz="4000"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a:solidFill>
                <a:schemeClr val="tx2"/>
              </a:solidFill>
              <a:latin typeface="+mj-lt"/>
              <a:ea typeface="+mj-ea"/>
              <a:cs typeface="Segoe UI" panose="020B0502040204020203" pitchFamily="34" charset="0"/>
            </a:endParaRPr>
          </a:p>
        </p:txBody>
      </p:sp>
    </p:spTree>
    <p:extLst>
      <p:ext uri="{BB962C8B-B14F-4D97-AF65-F5344CB8AC3E}">
        <p14:creationId xmlns:p14="http://schemas.microsoft.com/office/powerpoint/2010/main" val="409140232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676" y="-1"/>
            <a:ext cx="10313324" cy="6868835"/>
          </a:xfrm>
          <a:prstGeom prst="rect">
            <a:avLst/>
          </a:prstGeom>
        </p:spPr>
      </p:pic>
      <p:sp>
        <p:nvSpPr>
          <p:cNvPr id="71683" name="Rectangle 3"/>
          <p:cNvSpPr>
            <a:spLocks noGrp="1" noChangeArrowheads="1"/>
          </p:cNvSpPr>
          <p:nvPr>
            <p:ph idx="1"/>
          </p:nvPr>
        </p:nvSpPr>
        <p:spPr>
          <a:xfrm>
            <a:off x="-1" y="0"/>
            <a:ext cx="5519651" cy="6858000"/>
          </a:xfrm>
        </p:spPr>
        <p:txBody>
          <a:bodyPr/>
          <a:lstStyle/>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Contextualization </a:t>
            </a: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inevitable</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biblical 	</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hard work 			done together</a:t>
            </a: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Church-planting</a:t>
            </a:r>
          </a:p>
          <a:p>
            <a:pPr marL="0" indent="0" eaLnBrk="1" hangingPunct="1">
              <a:lnSpc>
                <a:spcPct val="90000"/>
              </a:lnSpc>
              <a:spcBef>
                <a:spcPct val="0"/>
              </a:spcBef>
              <a:buNone/>
            </a:pPr>
            <a:r>
              <a:rPr lang="en-ZA" sz="4000" b="1"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disciple making</a:t>
            </a:r>
          </a:p>
          <a:p>
            <a:pPr marL="0" indent="0" eaLnBrk="1" hangingPunct="1">
              <a:lnSpc>
                <a:spcPct val="90000"/>
              </a:lnSpc>
              <a:spcBef>
                <a:spcPct val="0"/>
              </a:spcBef>
              <a:buNone/>
            </a:pPr>
            <a:r>
              <a:rPr lang="en-ZA" sz="4000" b="1"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urgent</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a:solidFill>
                  <a:schemeClr val="tx2"/>
                </a:solidFill>
                <a:cs typeface="Segoe UI" panose="020B0502040204020203" pitchFamily="34" charset="0"/>
              </a:rPr>
              <a:t>is a biblical church 	growth strategy</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endParaRPr lang="en-ZA" sz="4000"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a:solidFill>
                <a:schemeClr val="tx2"/>
              </a:solidFill>
              <a:latin typeface="+mj-lt"/>
              <a:ea typeface="+mj-ea"/>
              <a:cs typeface="Segoe UI" panose="020B0502040204020203" pitchFamily="34" charset="0"/>
            </a:endParaRPr>
          </a:p>
        </p:txBody>
      </p:sp>
    </p:spTree>
    <p:extLst>
      <p:ext uri="{BB962C8B-B14F-4D97-AF65-F5344CB8AC3E}">
        <p14:creationId xmlns:p14="http://schemas.microsoft.com/office/powerpoint/2010/main" val="55474968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Erna Dreyer\Documents\Kerkplanting\Presentation\Fotos vir presentation\IMG_13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572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676" y="-1"/>
            <a:ext cx="10313324" cy="6868835"/>
          </a:xfrm>
          <a:prstGeom prst="rect">
            <a:avLst/>
          </a:prstGeom>
        </p:spPr>
      </p:pic>
      <p:sp>
        <p:nvSpPr>
          <p:cNvPr id="71683" name="Rectangle 3"/>
          <p:cNvSpPr>
            <a:spLocks noGrp="1" noChangeArrowheads="1"/>
          </p:cNvSpPr>
          <p:nvPr>
            <p:ph idx="1"/>
          </p:nvPr>
        </p:nvSpPr>
        <p:spPr>
          <a:xfrm>
            <a:off x="-1" y="0"/>
            <a:ext cx="5519651" cy="6858000"/>
          </a:xfrm>
        </p:spPr>
        <p:txBody>
          <a:bodyPr/>
          <a:lstStyle/>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Contextualization </a:t>
            </a: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inevitable</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biblical 	</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hard work 			done together</a:t>
            </a: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Church-planting</a:t>
            </a:r>
          </a:p>
          <a:p>
            <a:pPr marL="0" indent="0" eaLnBrk="1" hangingPunct="1">
              <a:lnSpc>
                <a:spcPct val="90000"/>
              </a:lnSpc>
              <a:spcBef>
                <a:spcPct val="0"/>
              </a:spcBef>
              <a:buNone/>
            </a:pPr>
            <a:r>
              <a:rPr lang="en-ZA" sz="4000" b="1"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disciple </a:t>
            </a:r>
            <a:r>
              <a:rPr lang="en-ZA" sz="4000" kern="1200" dirty="0" smtClean="0">
                <a:solidFill>
                  <a:schemeClr val="tx2"/>
                </a:solidFill>
                <a:latin typeface="+mj-lt"/>
                <a:ea typeface="+mj-ea"/>
                <a:cs typeface="Segoe UI" panose="020B0502040204020203" pitchFamily="34" charset="0"/>
              </a:rPr>
              <a:t>making</a:t>
            </a:r>
            <a:r>
              <a:rPr lang="en-ZA" sz="4000" b="1" kern="1200" dirty="0">
                <a:solidFill>
                  <a:schemeClr val="tx2"/>
                </a:solidFill>
                <a:latin typeface="+mj-lt"/>
                <a:ea typeface="+mj-ea"/>
                <a:cs typeface="Segoe UI" panose="020B0502040204020203" pitchFamily="34" charset="0"/>
              </a:rPr>
              <a:t>	</a:t>
            </a:r>
            <a:r>
              <a:rPr lang="en-ZA" sz="4000" kern="1200" dirty="0">
                <a:solidFill>
                  <a:schemeClr val="tx2"/>
                </a:solidFill>
                <a:latin typeface="+mj-lt"/>
                <a:ea typeface="+mj-ea"/>
                <a:cs typeface="Segoe UI" panose="020B0502040204020203" pitchFamily="34" charset="0"/>
              </a:rPr>
              <a:t>	</a:t>
            </a:r>
            <a:endParaRPr lang="en-ZA" sz="4000"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a:solidFill>
                <a:schemeClr val="tx2"/>
              </a:solidFill>
              <a:latin typeface="+mj-lt"/>
              <a:ea typeface="+mj-ea"/>
              <a:cs typeface="Segoe UI" panose="020B0502040204020203" pitchFamily="34" charset="0"/>
            </a:endParaRPr>
          </a:p>
        </p:txBody>
      </p:sp>
    </p:spTree>
    <p:extLst>
      <p:ext uri="{BB962C8B-B14F-4D97-AF65-F5344CB8AC3E}">
        <p14:creationId xmlns:p14="http://schemas.microsoft.com/office/powerpoint/2010/main" val="422709713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lgn="ctr">
              <a:buNone/>
            </a:pPr>
            <a:r>
              <a:rPr lang="en-ZA" sz="4400" b="1" dirty="0" smtClean="0">
                <a:effectLst/>
              </a:rPr>
              <a:t>Matthew 28</a:t>
            </a:r>
          </a:p>
          <a:p>
            <a:pPr marL="0" indent="0">
              <a:buNone/>
            </a:pPr>
            <a:r>
              <a:rPr lang="en-ZA" sz="4400" baseline="30000" dirty="0" smtClean="0">
                <a:effectLst/>
              </a:rPr>
              <a:t>18</a:t>
            </a:r>
            <a:r>
              <a:rPr lang="en-ZA" sz="4400" baseline="30000" dirty="0">
                <a:effectLst/>
              </a:rPr>
              <a:t> </a:t>
            </a:r>
            <a:r>
              <a:rPr lang="en-ZA" sz="4400" dirty="0">
                <a:effectLst/>
              </a:rPr>
              <a:t>And Jesus came and said to them, “All authority in heaven and on earth has been given to me. </a:t>
            </a:r>
            <a:r>
              <a:rPr lang="en-ZA" sz="4400" baseline="30000" dirty="0">
                <a:effectLst/>
              </a:rPr>
              <a:t>19 </a:t>
            </a:r>
            <a:r>
              <a:rPr lang="en-ZA" sz="4400" dirty="0">
                <a:effectLst/>
              </a:rPr>
              <a:t>Go therefore and make disciples of all nations, baptizing them in the name of the Father and of the Son and of the Holy Spirit, </a:t>
            </a:r>
            <a:r>
              <a:rPr lang="en-ZA" sz="4400" baseline="30000" dirty="0">
                <a:effectLst/>
              </a:rPr>
              <a:t>20</a:t>
            </a:r>
            <a:r>
              <a:rPr lang="en-ZA" sz="4400" dirty="0">
                <a:effectLst/>
              </a:rPr>
              <a:t> teaching them to observe all that I have commanded you. And behold, I am with you always, to the end of the </a:t>
            </a:r>
            <a:r>
              <a:rPr lang="en-ZA" sz="4400" dirty="0" smtClean="0">
                <a:effectLst/>
              </a:rPr>
              <a:t>age</a:t>
            </a:r>
            <a:endParaRPr lang="en-ZA" sz="4000" dirty="0">
              <a:effectLst/>
            </a:endParaRPr>
          </a:p>
        </p:txBody>
      </p:sp>
    </p:spTree>
    <p:extLst>
      <p:ext uri="{BB962C8B-B14F-4D97-AF65-F5344CB8AC3E}">
        <p14:creationId xmlns:p14="http://schemas.microsoft.com/office/powerpoint/2010/main" val="416216426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lgn="ctr">
              <a:buNone/>
            </a:pPr>
            <a:r>
              <a:rPr lang="en-ZA" sz="4400" b="1" dirty="0" smtClean="0">
                <a:effectLst/>
              </a:rPr>
              <a:t>Matthew 28</a:t>
            </a:r>
          </a:p>
          <a:p>
            <a:pPr marL="0" indent="0">
              <a:buNone/>
            </a:pPr>
            <a:r>
              <a:rPr lang="en-ZA" sz="4400" baseline="30000" dirty="0" smtClean="0">
                <a:effectLst/>
              </a:rPr>
              <a:t>18</a:t>
            </a:r>
            <a:r>
              <a:rPr lang="en-ZA" sz="4400" baseline="30000" dirty="0">
                <a:effectLst/>
              </a:rPr>
              <a:t> </a:t>
            </a:r>
            <a:r>
              <a:rPr lang="en-ZA" sz="4400" dirty="0">
                <a:effectLst/>
              </a:rPr>
              <a:t>And Jesus came and said to them, “All authority in heaven and on earth has been given to me. </a:t>
            </a:r>
            <a:r>
              <a:rPr lang="en-ZA" sz="4400" baseline="30000" dirty="0">
                <a:effectLst/>
              </a:rPr>
              <a:t>19 </a:t>
            </a:r>
            <a:r>
              <a:rPr lang="en-ZA" sz="4400" dirty="0">
                <a:effectLst/>
              </a:rPr>
              <a:t>Go therefore and </a:t>
            </a:r>
            <a:r>
              <a:rPr lang="en-ZA" sz="4400" b="1" dirty="0">
                <a:effectLst/>
              </a:rPr>
              <a:t>make disciples </a:t>
            </a:r>
            <a:r>
              <a:rPr lang="en-ZA" sz="4400" dirty="0">
                <a:effectLst/>
              </a:rPr>
              <a:t>of all nations, baptizing them in the name of the Father and of the Son and of the Holy Spirit, </a:t>
            </a:r>
            <a:r>
              <a:rPr lang="en-ZA" sz="4400" baseline="30000" dirty="0">
                <a:effectLst/>
              </a:rPr>
              <a:t>20</a:t>
            </a:r>
            <a:r>
              <a:rPr lang="en-ZA" sz="4400" dirty="0">
                <a:effectLst/>
              </a:rPr>
              <a:t> teaching them to observe all that I have commanded you. And behold, I am with you always, to the end of the </a:t>
            </a:r>
            <a:r>
              <a:rPr lang="en-ZA" sz="4400" dirty="0" smtClean="0">
                <a:effectLst/>
              </a:rPr>
              <a:t>age</a:t>
            </a:r>
            <a:endParaRPr lang="en-ZA" sz="4000" dirty="0">
              <a:effectLst/>
            </a:endParaRPr>
          </a:p>
        </p:txBody>
      </p:sp>
    </p:spTree>
    <p:extLst>
      <p:ext uri="{BB962C8B-B14F-4D97-AF65-F5344CB8AC3E}">
        <p14:creationId xmlns:p14="http://schemas.microsoft.com/office/powerpoint/2010/main" val="260689453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lgn="ctr">
              <a:buNone/>
            </a:pPr>
            <a:r>
              <a:rPr lang="en-ZA" sz="4400" b="1" dirty="0" smtClean="0">
                <a:effectLst/>
              </a:rPr>
              <a:t>Matthew 28</a:t>
            </a:r>
          </a:p>
          <a:p>
            <a:pPr marL="0" indent="0">
              <a:buNone/>
            </a:pPr>
            <a:r>
              <a:rPr lang="en-ZA" sz="4400" baseline="30000" dirty="0" smtClean="0">
                <a:effectLst/>
              </a:rPr>
              <a:t>18</a:t>
            </a:r>
            <a:r>
              <a:rPr lang="en-ZA" sz="4400" baseline="30000" dirty="0">
                <a:effectLst/>
              </a:rPr>
              <a:t> </a:t>
            </a:r>
            <a:r>
              <a:rPr lang="en-ZA" sz="4400" dirty="0">
                <a:effectLst/>
              </a:rPr>
              <a:t>And Jesus came and said to them, “All authority in heaven and on earth has been given to me. </a:t>
            </a:r>
            <a:r>
              <a:rPr lang="en-ZA" sz="4400" baseline="30000" dirty="0">
                <a:effectLst/>
              </a:rPr>
              <a:t>19 </a:t>
            </a:r>
            <a:r>
              <a:rPr lang="en-ZA" sz="4400" dirty="0">
                <a:effectLst/>
              </a:rPr>
              <a:t>Go therefore and </a:t>
            </a:r>
            <a:r>
              <a:rPr lang="en-ZA" sz="4400" b="1" dirty="0">
                <a:effectLst/>
              </a:rPr>
              <a:t>make disciples </a:t>
            </a:r>
            <a:r>
              <a:rPr lang="en-ZA" sz="4400" u="sng" dirty="0">
                <a:effectLst/>
              </a:rPr>
              <a:t>of all nations</a:t>
            </a:r>
            <a:r>
              <a:rPr lang="en-ZA" sz="4400" dirty="0">
                <a:effectLst/>
              </a:rPr>
              <a:t>, baptizing them in the name of the Father and of the Son and of the Holy Spirit, </a:t>
            </a:r>
            <a:r>
              <a:rPr lang="en-ZA" sz="4400" baseline="30000" dirty="0">
                <a:effectLst/>
              </a:rPr>
              <a:t>20</a:t>
            </a:r>
            <a:r>
              <a:rPr lang="en-ZA" sz="4400" dirty="0">
                <a:effectLst/>
              </a:rPr>
              <a:t> teaching them to observe all that I have commanded you. And behold, I am with you always, to the end of the </a:t>
            </a:r>
            <a:r>
              <a:rPr lang="en-ZA" sz="4400" dirty="0" smtClean="0">
                <a:effectLst/>
              </a:rPr>
              <a:t>age</a:t>
            </a:r>
            <a:endParaRPr lang="en-ZA" sz="4000" dirty="0">
              <a:effectLst/>
            </a:endParaRPr>
          </a:p>
        </p:txBody>
      </p:sp>
    </p:spTree>
    <p:extLst>
      <p:ext uri="{BB962C8B-B14F-4D97-AF65-F5344CB8AC3E}">
        <p14:creationId xmlns:p14="http://schemas.microsoft.com/office/powerpoint/2010/main" val="203077672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lgn="ctr">
              <a:buNone/>
            </a:pPr>
            <a:r>
              <a:rPr lang="en-ZA" sz="4400" b="1" dirty="0" smtClean="0">
                <a:effectLst/>
              </a:rPr>
              <a:t>Matthew 28</a:t>
            </a:r>
          </a:p>
          <a:p>
            <a:pPr marL="0" indent="0">
              <a:buNone/>
            </a:pPr>
            <a:r>
              <a:rPr lang="en-ZA" sz="4400" baseline="30000" dirty="0" smtClean="0">
                <a:effectLst/>
              </a:rPr>
              <a:t>18</a:t>
            </a:r>
            <a:r>
              <a:rPr lang="en-ZA" sz="4400" baseline="30000" dirty="0">
                <a:effectLst/>
              </a:rPr>
              <a:t> </a:t>
            </a:r>
            <a:r>
              <a:rPr lang="en-ZA" sz="4400" dirty="0">
                <a:effectLst/>
              </a:rPr>
              <a:t>And Jesus came and said to them, “All authority in heaven and on earth has been given to me. </a:t>
            </a:r>
            <a:r>
              <a:rPr lang="en-ZA" sz="4400" baseline="30000" dirty="0">
                <a:effectLst/>
              </a:rPr>
              <a:t>19 </a:t>
            </a:r>
            <a:r>
              <a:rPr lang="en-ZA" sz="4400" i="1" dirty="0">
                <a:effectLst/>
              </a:rPr>
              <a:t>Go</a:t>
            </a:r>
            <a:r>
              <a:rPr lang="en-ZA" sz="4400" dirty="0">
                <a:effectLst/>
              </a:rPr>
              <a:t> therefore and </a:t>
            </a:r>
            <a:r>
              <a:rPr lang="en-ZA" sz="4400" b="1" dirty="0">
                <a:effectLst/>
              </a:rPr>
              <a:t>make disciples </a:t>
            </a:r>
            <a:r>
              <a:rPr lang="en-ZA" sz="4400" u="sng" dirty="0">
                <a:effectLst/>
              </a:rPr>
              <a:t>of all nations</a:t>
            </a:r>
            <a:r>
              <a:rPr lang="en-ZA" sz="4400" dirty="0">
                <a:effectLst/>
              </a:rPr>
              <a:t>, </a:t>
            </a:r>
            <a:r>
              <a:rPr lang="en-ZA" sz="4400" i="1" dirty="0">
                <a:effectLst/>
              </a:rPr>
              <a:t>baptizing </a:t>
            </a:r>
            <a:r>
              <a:rPr lang="en-ZA" sz="4400" dirty="0">
                <a:effectLst/>
              </a:rPr>
              <a:t>them in the name of the Father and of the Son and of the Holy Spirit, </a:t>
            </a:r>
            <a:r>
              <a:rPr lang="en-ZA" sz="4400" baseline="30000" dirty="0">
                <a:effectLst/>
              </a:rPr>
              <a:t>20</a:t>
            </a:r>
            <a:r>
              <a:rPr lang="en-ZA" sz="4400" dirty="0">
                <a:effectLst/>
              </a:rPr>
              <a:t> </a:t>
            </a:r>
            <a:r>
              <a:rPr lang="en-ZA" sz="4400" i="1" dirty="0">
                <a:effectLst/>
              </a:rPr>
              <a:t>teaching</a:t>
            </a:r>
            <a:r>
              <a:rPr lang="en-ZA" sz="4400" dirty="0">
                <a:effectLst/>
              </a:rPr>
              <a:t> them to observe all that I have commanded you. And behold, I am with you always, to the end of the </a:t>
            </a:r>
            <a:r>
              <a:rPr lang="en-ZA" sz="4400" dirty="0" smtClean="0">
                <a:effectLst/>
              </a:rPr>
              <a:t>age</a:t>
            </a:r>
            <a:endParaRPr lang="en-ZA" sz="4000" dirty="0">
              <a:effectLst/>
            </a:endParaRPr>
          </a:p>
        </p:txBody>
      </p:sp>
    </p:spTree>
    <p:extLst>
      <p:ext uri="{BB962C8B-B14F-4D97-AF65-F5344CB8AC3E}">
        <p14:creationId xmlns:p14="http://schemas.microsoft.com/office/powerpoint/2010/main" val="210585380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676" y="-1"/>
            <a:ext cx="10313324" cy="6868835"/>
          </a:xfrm>
          <a:prstGeom prst="rect">
            <a:avLst/>
          </a:prstGeom>
        </p:spPr>
      </p:pic>
      <p:sp>
        <p:nvSpPr>
          <p:cNvPr id="71683" name="Rectangle 3"/>
          <p:cNvSpPr>
            <a:spLocks noGrp="1" noChangeArrowheads="1"/>
          </p:cNvSpPr>
          <p:nvPr>
            <p:ph idx="1"/>
          </p:nvPr>
        </p:nvSpPr>
        <p:spPr>
          <a:xfrm>
            <a:off x="-1" y="0"/>
            <a:ext cx="5519651" cy="6858000"/>
          </a:xfrm>
        </p:spPr>
        <p:txBody>
          <a:bodyPr/>
          <a:lstStyle/>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Contextualization </a:t>
            </a: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inevitable</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biblical 	</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hard work 			done together</a:t>
            </a: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Church-planting</a:t>
            </a:r>
          </a:p>
          <a:p>
            <a:pPr marL="0" indent="0" eaLnBrk="1" hangingPunct="1">
              <a:lnSpc>
                <a:spcPct val="90000"/>
              </a:lnSpc>
              <a:spcBef>
                <a:spcPct val="0"/>
              </a:spcBef>
              <a:buNone/>
            </a:pPr>
            <a:r>
              <a:rPr lang="en-ZA" sz="4000" b="1"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disciple making</a:t>
            </a:r>
          </a:p>
          <a:p>
            <a:pPr marL="0" indent="0" eaLnBrk="1" hangingPunct="1">
              <a:lnSpc>
                <a:spcPct val="90000"/>
              </a:lnSpc>
              <a:spcBef>
                <a:spcPct val="0"/>
              </a:spcBef>
              <a:buNone/>
            </a:pPr>
            <a:r>
              <a:rPr lang="en-ZA" sz="4000" b="1"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urgent</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endParaRPr lang="en-ZA" sz="4000" b="1" kern="1200" dirty="0">
              <a:solidFill>
                <a:schemeClr val="tx2"/>
              </a:solidFill>
              <a:latin typeface="+mj-lt"/>
              <a:ea typeface="+mj-ea"/>
              <a:cs typeface="Segoe UI" panose="020B0502040204020203" pitchFamily="34" charset="0"/>
            </a:endParaRPr>
          </a:p>
        </p:txBody>
      </p:sp>
    </p:spTree>
    <p:extLst>
      <p:ext uri="{BB962C8B-B14F-4D97-AF65-F5344CB8AC3E}">
        <p14:creationId xmlns:p14="http://schemas.microsoft.com/office/powerpoint/2010/main" val="224323385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buNone/>
            </a:pPr>
            <a:r>
              <a:rPr lang="en-ZA" sz="4000" dirty="0">
                <a:effectLst/>
              </a:rPr>
              <a:t>God in our time is moving climactically through a variety of social, political, and economic factors to bring earth’s peoples into closer contact with one another, into greater interaction and interdependence, and into earshot of the gospel. By this movement God carries forward his redemptive purposes in history. A sign of our time is the city. Through worldwide migration to the city God may be setting the stage for Christian mission’s greatest and perhaps final hour. </a:t>
            </a:r>
            <a:r>
              <a:rPr lang="en-ZA" sz="4000" i="1" dirty="0" smtClean="0">
                <a:effectLst/>
              </a:rPr>
              <a:t>Keller</a:t>
            </a:r>
            <a:r>
              <a:rPr lang="en-ZA" sz="4000" i="1" dirty="0">
                <a:effectLst/>
              </a:rPr>
              <a:t>, Timothy J. </a:t>
            </a:r>
            <a:r>
              <a:rPr lang="en-ZA" sz="4000" dirty="0" err="1" smtClean="0">
                <a:effectLst/>
              </a:rPr>
              <a:t>Center</a:t>
            </a:r>
            <a:r>
              <a:rPr lang="en-ZA" sz="4000" dirty="0" smtClean="0">
                <a:effectLst/>
              </a:rPr>
              <a:t> </a:t>
            </a:r>
            <a:r>
              <a:rPr lang="en-ZA" sz="4000" dirty="0">
                <a:effectLst/>
              </a:rPr>
              <a:t>Church</a:t>
            </a:r>
            <a:r>
              <a:rPr lang="en-ZA" sz="4000" dirty="0" smtClean="0">
                <a:effectLst/>
              </a:rPr>
              <a:t>:</a:t>
            </a:r>
            <a:endParaRPr lang="en-ZA" sz="3600" dirty="0">
              <a:effectLst/>
            </a:endParaRPr>
          </a:p>
        </p:txBody>
      </p:sp>
    </p:spTree>
    <p:extLst>
      <p:ext uri="{BB962C8B-B14F-4D97-AF65-F5344CB8AC3E}">
        <p14:creationId xmlns:p14="http://schemas.microsoft.com/office/powerpoint/2010/main" val="364272034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676" y="-1"/>
            <a:ext cx="10313324" cy="6868835"/>
          </a:xfrm>
          <a:prstGeom prst="rect">
            <a:avLst/>
          </a:prstGeom>
        </p:spPr>
      </p:pic>
      <p:sp>
        <p:nvSpPr>
          <p:cNvPr id="71683" name="Rectangle 3"/>
          <p:cNvSpPr>
            <a:spLocks noGrp="1" noChangeArrowheads="1"/>
          </p:cNvSpPr>
          <p:nvPr>
            <p:ph idx="1"/>
          </p:nvPr>
        </p:nvSpPr>
        <p:spPr>
          <a:xfrm>
            <a:off x="-1" y="0"/>
            <a:ext cx="5519651" cy="6858000"/>
          </a:xfrm>
        </p:spPr>
        <p:txBody>
          <a:bodyPr/>
          <a:lstStyle/>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Contextualization </a:t>
            </a: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inevitable</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biblical 	</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hard work 			done together</a:t>
            </a: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Church-planting</a:t>
            </a:r>
          </a:p>
          <a:p>
            <a:pPr marL="0" indent="0" eaLnBrk="1" hangingPunct="1">
              <a:lnSpc>
                <a:spcPct val="90000"/>
              </a:lnSpc>
              <a:spcBef>
                <a:spcPct val="0"/>
              </a:spcBef>
              <a:buNone/>
            </a:pPr>
            <a:r>
              <a:rPr lang="en-ZA" sz="4000" b="1"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disciple making</a:t>
            </a:r>
          </a:p>
          <a:p>
            <a:pPr marL="0" indent="0" eaLnBrk="1" hangingPunct="1">
              <a:lnSpc>
                <a:spcPct val="90000"/>
              </a:lnSpc>
              <a:spcBef>
                <a:spcPct val="0"/>
              </a:spcBef>
              <a:buNone/>
            </a:pPr>
            <a:r>
              <a:rPr lang="en-ZA" sz="4000" b="1"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urgent</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a:solidFill>
                  <a:schemeClr val="tx2"/>
                </a:solidFill>
                <a:cs typeface="Segoe UI" panose="020B0502040204020203" pitchFamily="34" charset="0"/>
              </a:rPr>
              <a:t>is a biblical church 	growth strategy</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endParaRPr lang="en-ZA" sz="4000"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a:solidFill>
                <a:schemeClr val="tx2"/>
              </a:solidFill>
              <a:latin typeface="+mj-lt"/>
              <a:ea typeface="+mj-ea"/>
              <a:cs typeface="Segoe UI" panose="020B0502040204020203" pitchFamily="34" charset="0"/>
            </a:endParaRPr>
          </a:p>
        </p:txBody>
      </p:sp>
    </p:spTree>
    <p:extLst>
      <p:ext uri="{BB962C8B-B14F-4D97-AF65-F5344CB8AC3E}">
        <p14:creationId xmlns:p14="http://schemas.microsoft.com/office/powerpoint/2010/main" val="298223988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6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676" y="-1"/>
            <a:ext cx="10313324" cy="6868835"/>
          </a:xfrm>
          <a:prstGeom prst="rect">
            <a:avLst/>
          </a:prstGeom>
        </p:spPr>
      </p:pic>
      <p:sp>
        <p:nvSpPr>
          <p:cNvPr id="71683" name="Rectangle 3"/>
          <p:cNvSpPr>
            <a:spLocks noGrp="1" noChangeArrowheads="1"/>
          </p:cNvSpPr>
          <p:nvPr>
            <p:ph idx="1"/>
          </p:nvPr>
        </p:nvSpPr>
        <p:spPr>
          <a:xfrm>
            <a:off x="-1" y="0"/>
            <a:ext cx="5519651" cy="6858000"/>
          </a:xfrm>
        </p:spPr>
        <p:txBody>
          <a:bodyPr/>
          <a:lstStyle/>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Contextualization </a:t>
            </a: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inevitable</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biblical 	</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hard work 			done together</a:t>
            </a: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Church-planting</a:t>
            </a:r>
          </a:p>
          <a:p>
            <a:pPr marL="0" indent="0" eaLnBrk="1" hangingPunct="1">
              <a:lnSpc>
                <a:spcPct val="90000"/>
              </a:lnSpc>
              <a:spcBef>
                <a:spcPct val="0"/>
              </a:spcBef>
              <a:buNone/>
            </a:pPr>
            <a:r>
              <a:rPr lang="en-ZA" sz="4000" b="1"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disciple making</a:t>
            </a:r>
          </a:p>
          <a:p>
            <a:pPr marL="0" indent="0" eaLnBrk="1" hangingPunct="1">
              <a:lnSpc>
                <a:spcPct val="90000"/>
              </a:lnSpc>
              <a:spcBef>
                <a:spcPct val="0"/>
              </a:spcBef>
              <a:buNone/>
            </a:pPr>
            <a:r>
              <a:rPr lang="en-ZA" sz="4000" b="1"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urgent</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 biblical church 	growth strategy</a:t>
            </a:r>
            <a:endParaRPr lang="en-ZA" sz="4000"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endParaRPr lang="en-ZA" sz="4000"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a:solidFill>
                <a:schemeClr val="tx2"/>
              </a:solidFill>
              <a:latin typeface="+mj-lt"/>
              <a:ea typeface="+mj-ea"/>
              <a:cs typeface="Segoe UI" panose="020B0502040204020203" pitchFamily="34" charset="0"/>
            </a:endParaRPr>
          </a:p>
        </p:txBody>
      </p:sp>
    </p:spTree>
    <p:extLst>
      <p:ext uri="{BB962C8B-B14F-4D97-AF65-F5344CB8AC3E}">
        <p14:creationId xmlns:p14="http://schemas.microsoft.com/office/powerpoint/2010/main" val="265150890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lgn="ctr">
              <a:buNone/>
            </a:pPr>
            <a:r>
              <a:rPr lang="en-ZA" sz="4400" b="1" dirty="0" smtClean="0"/>
              <a:t>Romans 15</a:t>
            </a:r>
          </a:p>
          <a:p>
            <a:pPr marL="0" indent="0">
              <a:buNone/>
            </a:pPr>
            <a:r>
              <a:rPr lang="en-ZA" sz="4400" baseline="30000" dirty="0" smtClean="0"/>
              <a:t>17</a:t>
            </a:r>
            <a:r>
              <a:rPr lang="en-ZA" sz="4400" dirty="0" smtClean="0"/>
              <a:t> </a:t>
            </a:r>
            <a:r>
              <a:rPr lang="en-ZA" sz="4400" dirty="0"/>
              <a:t>Therefore I glory in Christ Jesus in my service to God. </a:t>
            </a:r>
            <a:r>
              <a:rPr lang="en-ZA" sz="4400" baseline="30000" dirty="0"/>
              <a:t>18</a:t>
            </a:r>
            <a:r>
              <a:rPr lang="en-ZA" sz="4400" dirty="0"/>
              <a:t> I will not venture to speak of anything except what Christ has accomplished through me in leading the Gentiles to obey God by what I have said and done— </a:t>
            </a:r>
            <a:r>
              <a:rPr lang="en-ZA" sz="4400" baseline="30000" dirty="0"/>
              <a:t>19 </a:t>
            </a:r>
            <a:r>
              <a:rPr lang="en-ZA" sz="4400" dirty="0"/>
              <a:t>by the power of signs and miracles, through the power of the Spirit. </a:t>
            </a:r>
            <a:r>
              <a:rPr lang="en-ZA" sz="4400" b="1" dirty="0"/>
              <a:t>So from Jerusalem all the way around to Illyricum, I have fully proclaimed the gospel of Christ</a:t>
            </a:r>
            <a:r>
              <a:rPr lang="en-ZA" sz="4400" b="1" dirty="0" smtClean="0"/>
              <a:t>.</a:t>
            </a:r>
            <a:endParaRPr lang="en-ZA" sz="4400" b="1" dirty="0"/>
          </a:p>
        </p:txBody>
      </p:sp>
    </p:spTree>
    <p:extLst>
      <p:ext uri="{BB962C8B-B14F-4D97-AF65-F5344CB8AC3E}">
        <p14:creationId xmlns:p14="http://schemas.microsoft.com/office/powerpoint/2010/main" val="412974652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54253" cy="6858000"/>
          </a:xfrm>
        </p:spPr>
      </p:pic>
    </p:spTree>
    <p:extLst>
      <p:ext uri="{BB962C8B-B14F-4D97-AF65-F5344CB8AC3E}">
        <p14:creationId xmlns:p14="http://schemas.microsoft.com/office/powerpoint/2010/main" val="2363764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a:spcBef>
                <a:spcPts val="0"/>
              </a:spcBef>
            </a:pPr>
            <a:r>
              <a:rPr lang="en-ZA" sz="4000" kern="1200" dirty="0"/>
              <a:t>Younger adults are disproportionately found in new congregations. </a:t>
            </a:r>
            <a:endParaRPr lang="en-ZA" sz="4000" kern="1200" dirty="0" smtClean="0"/>
          </a:p>
          <a:p>
            <a:pPr>
              <a:spcBef>
                <a:spcPts val="0"/>
              </a:spcBef>
            </a:pPr>
            <a:r>
              <a:rPr lang="en-ZA" sz="4000" kern="1200" dirty="0" smtClean="0"/>
              <a:t>New </a:t>
            </a:r>
            <a:r>
              <a:rPr lang="en-ZA" sz="4000" kern="1200" dirty="0"/>
              <a:t>residents are better reached by new congregations. </a:t>
            </a:r>
            <a:endParaRPr lang="en-ZA" sz="4000" kern="1200" dirty="0" smtClean="0"/>
          </a:p>
          <a:p>
            <a:pPr>
              <a:spcBef>
                <a:spcPts val="0"/>
              </a:spcBef>
            </a:pPr>
            <a:r>
              <a:rPr lang="en-ZA" sz="4000" kern="1200" dirty="0" smtClean="0"/>
              <a:t>New </a:t>
            </a:r>
            <a:r>
              <a:rPr lang="en-ZA" sz="4000" kern="1200" dirty="0"/>
              <a:t>social groups are better reached by new congregations. </a:t>
            </a:r>
            <a:endParaRPr lang="en-ZA" sz="4000" kern="1200" dirty="0" smtClean="0"/>
          </a:p>
          <a:p>
            <a:pPr>
              <a:spcBef>
                <a:spcPts val="0"/>
              </a:spcBef>
            </a:pPr>
            <a:r>
              <a:rPr lang="en-ZA" sz="4000" kern="1200" dirty="0" smtClean="0"/>
              <a:t>The </a:t>
            </a:r>
            <a:r>
              <a:rPr lang="en-ZA" sz="4000" kern="1200" dirty="0"/>
              <a:t>average new church gains most of its new</a:t>
            </a:r>
          </a:p>
          <a:p>
            <a:pPr marL="0" indent="0">
              <a:spcBef>
                <a:spcPts val="0"/>
              </a:spcBef>
              <a:buNone/>
            </a:pPr>
            <a:r>
              <a:rPr lang="en-ZA" sz="4000" kern="1200" dirty="0" smtClean="0"/>
              <a:t>	members </a:t>
            </a:r>
            <a:r>
              <a:rPr lang="en-ZA" sz="4000" kern="1200" dirty="0"/>
              <a:t>(60-80%) from the ranks of people </a:t>
            </a:r>
            <a:r>
              <a:rPr lang="en-ZA" sz="4000" kern="1200" dirty="0" smtClean="0"/>
              <a:t>	who </a:t>
            </a:r>
            <a:r>
              <a:rPr lang="en-ZA" sz="4000" kern="1200" dirty="0"/>
              <a:t>are not attending any worshipping</a:t>
            </a:r>
          </a:p>
          <a:p>
            <a:pPr marL="0" indent="0">
              <a:spcBef>
                <a:spcPts val="0"/>
              </a:spcBef>
              <a:buNone/>
            </a:pPr>
            <a:r>
              <a:rPr lang="en-ZA" sz="4000" kern="1200" dirty="0" smtClean="0"/>
              <a:t>	body</a:t>
            </a:r>
            <a:r>
              <a:rPr lang="en-ZA" sz="4000" kern="1200" dirty="0"/>
              <a:t>, while churches over 10-15 years of age </a:t>
            </a:r>
            <a:r>
              <a:rPr lang="en-ZA" sz="4000" kern="1200" dirty="0" smtClean="0"/>
              <a:t>	gain </a:t>
            </a:r>
            <a:r>
              <a:rPr lang="en-ZA" sz="4000" kern="1200" dirty="0"/>
              <a:t>80-90% of new members </a:t>
            </a:r>
            <a:r>
              <a:rPr lang="en-ZA" sz="4000" kern="1200" dirty="0" smtClean="0"/>
              <a:t>by transfer.</a:t>
            </a:r>
            <a:endParaRPr lang="en-ZA" sz="6000" dirty="0"/>
          </a:p>
        </p:txBody>
      </p:sp>
    </p:spTree>
    <p:extLst>
      <p:ext uri="{BB962C8B-B14F-4D97-AF65-F5344CB8AC3E}">
        <p14:creationId xmlns:p14="http://schemas.microsoft.com/office/powerpoint/2010/main" val="284527067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68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buNone/>
            </a:pPr>
            <a:endParaRPr lang="en-ZA" b="1" dirty="0" smtClean="0">
              <a:effectLst/>
            </a:endParaRPr>
          </a:p>
          <a:p>
            <a:pPr marL="0" indent="0" algn="ctr">
              <a:buNone/>
            </a:pPr>
            <a:endParaRPr lang="en-ZA" b="1" dirty="0" smtClean="0">
              <a:effectLst/>
            </a:endParaRPr>
          </a:p>
          <a:p>
            <a:pPr marL="0" indent="0" algn="ctr">
              <a:buNone/>
            </a:pPr>
            <a:endParaRPr lang="en-ZA" b="1" dirty="0">
              <a:effectLst/>
            </a:endParaRPr>
          </a:p>
          <a:p>
            <a:pPr marL="0" indent="0" algn="ctr">
              <a:buNone/>
            </a:pPr>
            <a:endParaRPr lang="en-ZA" b="1" dirty="0">
              <a:effectLst/>
            </a:endParaRPr>
          </a:p>
          <a:p>
            <a:pPr marL="0" indent="0" algn="ctr">
              <a:buNone/>
            </a:pPr>
            <a:r>
              <a:rPr lang="en-ZA" sz="6000" b="1" dirty="0" smtClean="0">
                <a:effectLst/>
              </a:rPr>
              <a:t>Exercise </a:t>
            </a:r>
          </a:p>
          <a:p>
            <a:pPr marL="0" indent="0" algn="ctr">
              <a:buNone/>
            </a:pPr>
            <a:r>
              <a:rPr lang="en-ZA" sz="6000" dirty="0" smtClean="0">
                <a:effectLst/>
              </a:rPr>
              <a:t>Feedback?</a:t>
            </a:r>
            <a:endParaRPr lang="en-ZA" sz="6000" dirty="0">
              <a:effectLst/>
            </a:endParaRPr>
          </a:p>
        </p:txBody>
      </p:sp>
    </p:spTree>
    <p:extLst>
      <p:ext uri="{BB962C8B-B14F-4D97-AF65-F5344CB8AC3E}">
        <p14:creationId xmlns:p14="http://schemas.microsoft.com/office/powerpoint/2010/main" val="261312954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676" y="-1"/>
            <a:ext cx="10313324" cy="6868835"/>
          </a:xfrm>
          <a:prstGeom prst="rect">
            <a:avLst/>
          </a:prstGeom>
        </p:spPr>
      </p:pic>
      <p:sp>
        <p:nvSpPr>
          <p:cNvPr id="71683" name="Rectangle 3"/>
          <p:cNvSpPr>
            <a:spLocks noGrp="1" noChangeArrowheads="1"/>
          </p:cNvSpPr>
          <p:nvPr>
            <p:ph idx="1"/>
          </p:nvPr>
        </p:nvSpPr>
        <p:spPr>
          <a:xfrm>
            <a:off x="-1" y="0"/>
            <a:ext cx="5519651" cy="6858000"/>
          </a:xfrm>
        </p:spPr>
        <p:txBody>
          <a:bodyPr/>
          <a:lstStyle/>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Contextualization </a:t>
            </a: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inevitable</a:t>
            </a:r>
          </a:p>
          <a:p>
            <a:pPr marL="0" indent="0" eaLnBrk="1" hangingPunct="1">
              <a:lnSpc>
                <a:spcPct val="90000"/>
              </a:lnSpc>
              <a:spcBef>
                <a:spcPct val="0"/>
              </a:spcBef>
              <a:buNone/>
            </a:pP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kern="1200" dirty="0" smtClean="0">
                <a:solidFill>
                  <a:schemeClr val="tx2"/>
                </a:solidFill>
                <a:latin typeface="+mj-lt"/>
                <a:ea typeface="+mj-ea"/>
                <a:cs typeface="Segoe UI" panose="020B0502040204020203" pitchFamily="34" charset="0"/>
              </a:rPr>
              <a:t>The method yes but 	the message?  </a:t>
            </a:r>
          </a:p>
          <a:p>
            <a:pPr marL="0" indent="0" eaLnBrk="1" hangingPunct="1">
              <a:lnSpc>
                <a:spcPct val="90000"/>
              </a:lnSpc>
              <a:spcBef>
                <a:spcPct val="0"/>
              </a:spcBef>
              <a:buNone/>
            </a:pPr>
            <a:endParaRPr lang="en-ZA" sz="4000"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kern="1200" dirty="0" smtClean="0">
                <a:solidFill>
                  <a:schemeClr val="tx2"/>
                </a:solidFill>
                <a:latin typeface="+mj-lt"/>
                <a:ea typeface="+mj-ea"/>
                <a:cs typeface="Segoe UI" panose="020B0502040204020203" pitchFamily="34" charset="0"/>
              </a:rPr>
              <a:t>Good definition(s)?</a:t>
            </a:r>
          </a:p>
          <a:p>
            <a:pPr marL="0" indent="0" eaLnBrk="1" hangingPunct="1">
              <a:lnSpc>
                <a:spcPct val="90000"/>
              </a:lnSpc>
              <a:spcBef>
                <a:spcPct val="0"/>
              </a:spcBef>
              <a:buNone/>
            </a:pP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endParaRPr lang="en-ZA" sz="4000"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a:solidFill>
                <a:schemeClr val="tx2"/>
              </a:solidFill>
              <a:latin typeface="+mj-lt"/>
              <a:ea typeface="+mj-ea"/>
              <a:cs typeface="Segoe UI" panose="020B0502040204020203" pitchFamily="34" charset="0"/>
            </a:endParaRPr>
          </a:p>
        </p:txBody>
      </p:sp>
    </p:spTree>
    <p:extLst>
      <p:ext uri="{BB962C8B-B14F-4D97-AF65-F5344CB8AC3E}">
        <p14:creationId xmlns:p14="http://schemas.microsoft.com/office/powerpoint/2010/main" val="322416428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buNone/>
            </a:pPr>
            <a:r>
              <a:rPr lang="en-ZA" sz="4400" dirty="0">
                <a:effectLst/>
              </a:rPr>
              <a:t>Contextualization is not — as is often argued — “giving people what they want to hear.” </a:t>
            </a:r>
            <a:r>
              <a:rPr lang="en-ZA" sz="4400" dirty="0" smtClean="0">
                <a:effectLst/>
              </a:rPr>
              <a:t>Rather, </a:t>
            </a:r>
            <a:r>
              <a:rPr lang="en-ZA" sz="4400" dirty="0">
                <a:effectLst/>
              </a:rPr>
              <a:t>it is giving people the Bible’s answers, which they may not at all want to hear, to questions about life that people in their particular time and place are asking, in language and forms they can comprehend, and through appeals and arguments with force they can feel, even if they reject them. </a:t>
            </a:r>
          </a:p>
        </p:txBody>
      </p:sp>
    </p:spTree>
    <p:extLst>
      <p:ext uri="{BB962C8B-B14F-4D97-AF65-F5344CB8AC3E}">
        <p14:creationId xmlns:p14="http://schemas.microsoft.com/office/powerpoint/2010/main" val="260635112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buNone/>
            </a:pPr>
            <a:r>
              <a:rPr lang="en-ZA" sz="4400" dirty="0" smtClean="0">
                <a:effectLst/>
              </a:rPr>
              <a:t>Sound </a:t>
            </a:r>
            <a:r>
              <a:rPr lang="en-ZA" sz="4400" dirty="0">
                <a:effectLst/>
              </a:rPr>
              <a:t>contextualization means translating and adapting the communication and ministry of the gospel to a particular culture without compromising the essence and particulars of the gospel itself. The great missionary task is to express the gospel message to a new culture in a way that avoids making the message unnecessarily alien to that culture, yet without removing or obscuring the scandal and offense of biblical truth. </a:t>
            </a:r>
          </a:p>
        </p:txBody>
      </p:sp>
    </p:spTree>
    <p:extLst>
      <p:ext uri="{BB962C8B-B14F-4D97-AF65-F5344CB8AC3E}">
        <p14:creationId xmlns:p14="http://schemas.microsoft.com/office/powerpoint/2010/main" val="195623767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0"/>
            <a:ext cx="12192000" cy="6858000"/>
          </a:xfrm>
        </p:spPr>
        <p:txBody>
          <a:bodyPr/>
          <a:lstStyle/>
          <a:p>
            <a:pPr marL="0" indent="0">
              <a:buNone/>
            </a:pPr>
            <a:r>
              <a:rPr lang="en-ZA" sz="4400" dirty="0" smtClean="0">
                <a:effectLst/>
              </a:rPr>
              <a:t>A </a:t>
            </a:r>
            <a:r>
              <a:rPr lang="en-ZA" sz="4400" dirty="0">
                <a:effectLst/>
              </a:rPr>
              <a:t>contextualized gospel is marked by clarity and attractiveness, and yet it still challenges sinners’ self-sufficiency and calls them to repentance. It adapts and connects to the culture, yet at the same time challenges and confronts it. If we fail to adapt to the culture or if we fail to challenge the culture — if we under- or </a:t>
            </a:r>
            <a:r>
              <a:rPr lang="en-ZA" sz="4400" dirty="0" smtClean="0">
                <a:effectLst/>
              </a:rPr>
              <a:t>over contextualize </a:t>
            </a:r>
            <a:r>
              <a:rPr lang="en-ZA" sz="4400" dirty="0">
                <a:effectLst/>
              </a:rPr>
              <a:t>— our ministry will be unfruitful because we have failed to contextualize well</a:t>
            </a:r>
            <a:r>
              <a:rPr lang="en-ZA" sz="4400" dirty="0" smtClean="0">
                <a:effectLst/>
              </a:rPr>
              <a:t>.</a:t>
            </a:r>
          </a:p>
          <a:p>
            <a:pPr marL="0" indent="0">
              <a:buNone/>
            </a:pPr>
            <a:r>
              <a:rPr lang="en-ZA" sz="4400" i="1" dirty="0" smtClean="0">
                <a:effectLst/>
              </a:rPr>
              <a:t>Keller, Timothy J. </a:t>
            </a:r>
            <a:r>
              <a:rPr lang="en-ZA" sz="4400" i="1" dirty="0" err="1" smtClean="0">
                <a:effectLst/>
              </a:rPr>
              <a:t>Center</a:t>
            </a:r>
            <a:r>
              <a:rPr lang="en-ZA" sz="4400" i="1" dirty="0" smtClean="0">
                <a:effectLst/>
              </a:rPr>
              <a:t> Church</a:t>
            </a:r>
            <a:endParaRPr lang="en-ZA" sz="4400" i="1" dirty="0">
              <a:effectLst/>
            </a:endParaRPr>
          </a:p>
        </p:txBody>
      </p:sp>
    </p:spTree>
    <p:extLst>
      <p:ext uri="{BB962C8B-B14F-4D97-AF65-F5344CB8AC3E}">
        <p14:creationId xmlns:p14="http://schemas.microsoft.com/office/powerpoint/2010/main" val="399013018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676" y="-1"/>
            <a:ext cx="10313324" cy="6868835"/>
          </a:xfrm>
          <a:prstGeom prst="rect">
            <a:avLst/>
          </a:prstGeom>
        </p:spPr>
      </p:pic>
      <p:sp>
        <p:nvSpPr>
          <p:cNvPr id="71683" name="Rectangle 3"/>
          <p:cNvSpPr>
            <a:spLocks noGrp="1" noChangeArrowheads="1"/>
          </p:cNvSpPr>
          <p:nvPr>
            <p:ph idx="1"/>
          </p:nvPr>
        </p:nvSpPr>
        <p:spPr>
          <a:xfrm>
            <a:off x="-1" y="0"/>
            <a:ext cx="5519651" cy="6858000"/>
          </a:xfrm>
        </p:spPr>
        <p:txBody>
          <a:bodyPr/>
          <a:lstStyle/>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Contextualization </a:t>
            </a: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inevitable</a:t>
            </a:r>
          </a:p>
          <a:p>
            <a:pPr marL="0" indent="0" eaLnBrk="1" hangingPunct="1">
              <a:lnSpc>
                <a:spcPct val="90000"/>
              </a:lnSpc>
              <a:spcBef>
                <a:spcPct val="0"/>
              </a:spcBef>
              <a:buNone/>
            </a:pP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kern="1200" dirty="0" smtClean="0">
                <a:solidFill>
                  <a:schemeClr val="tx2"/>
                </a:solidFill>
                <a:latin typeface="+mj-lt"/>
                <a:ea typeface="+mj-ea"/>
                <a:cs typeface="Segoe UI" panose="020B0502040204020203" pitchFamily="34" charset="0"/>
              </a:rPr>
              <a:t>The method yes but 	the message?  </a:t>
            </a:r>
          </a:p>
          <a:p>
            <a:pPr marL="0" indent="0" eaLnBrk="1" hangingPunct="1">
              <a:lnSpc>
                <a:spcPct val="90000"/>
              </a:lnSpc>
              <a:spcBef>
                <a:spcPct val="0"/>
              </a:spcBef>
              <a:buNone/>
            </a:pPr>
            <a:endParaRPr lang="en-ZA" sz="4000"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kern="1200" dirty="0" smtClean="0">
                <a:solidFill>
                  <a:schemeClr val="tx2"/>
                </a:solidFill>
                <a:latin typeface="+mj-lt"/>
                <a:ea typeface="+mj-ea"/>
                <a:cs typeface="Segoe UI" panose="020B0502040204020203" pitchFamily="34" charset="0"/>
              </a:rPr>
              <a:t>Good definition(s)?</a:t>
            </a:r>
          </a:p>
          <a:p>
            <a:pPr marL="0" indent="0" eaLnBrk="1" hangingPunct="1">
              <a:lnSpc>
                <a:spcPct val="90000"/>
              </a:lnSpc>
              <a:spcBef>
                <a:spcPct val="0"/>
              </a:spcBef>
              <a:buNone/>
            </a:pP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kern="1200" dirty="0" smtClean="0">
                <a:solidFill>
                  <a:schemeClr val="tx2"/>
                </a:solidFill>
                <a:latin typeface="+mj-lt"/>
                <a:ea typeface="+mj-ea"/>
                <a:cs typeface="Segoe UI" panose="020B0502040204020203" pitchFamily="34" charset="0"/>
              </a:rPr>
              <a:t>Over and under . . . </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endParaRPr lang="en-ZA" sz="4000"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endParaRPr lang="en-ZA" sz="4000" b="1" kern="1200" dirty="0">
              <a:solidFill>
                <a:schemeClr val="tx2"/>
              </a:solidFill>
              <a:latin typeface="+mj-lt"/>
              <a:ea typeface="+mj-ea"/>
              <a:cs typeface="Segoe UI" panose="020B0502040204020203" pitchFamily="34" charset="0"/>
            </a:endParaRPr>
          </a:p>
        </p:txBody>
      </p:sp>
    </p:spTree>
    <p:extLst>
      <p:ext uri="{BB962C8B-B14F-4D97-AF65-F5344CB8AC3E}">
        <p14:creationId xmlns:p14="http://schemas.microsoft.com/office/powerpoint/2010/main" val="409844541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676" y="-1"/>
            <a:ext cx="10313324" cy="6868835"/>
          </a:xfrm>
          <a:prstGeom prst="rect">
            <a:avLst/>
          </a:prstGeom>
        </p:spPr>
      </p:pic>
      <p:sp>
        <p:nvSpPr>
          <p:cNvPr id="71683" name="Rectangle 3"/>
          <p:cNvSpPr>
            <a:spLocks noGrp="1" noChangeArrowheads="1"/>
          </p:cNvSpPr>
          <p:nvPr>
            <p:ph idx="1"/>
          </p:nvPr>
        </p:nvSpPr>
        <p:spPr>
          <a:xfrm>
            <a:off x="-1" y="0"/>
            <a:ext cx="5519651" cy="6858000"/>
          </a:xfrm>
        </p:spPr>
        <p:txBody>
          <a:bodyPr/>
          <a:lstStyle/>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Contextualization </a:t>
            </a: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inevitable</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smtClean="0">
                <a:solidFill>
                  <a:schemeClr val="tx2"/>
                </a:solidFill>
                <a:latin typeface="+mj-lt"/>
                <a:ea typeface="+mj-ea"/>
                <a:cs typeface="Segoe UI" panose="020B0502040204020203" pitchFamily="34" charset="0"/>
              </a:rPr>
              <a:t>is </a:t>
            </a:r>
            <a:r>
              <a:rPr lang="en-ZA" sz="4000" kern="1200" dirty="0" smtClean="0">
                <a:solidFill>
                  <a:schemeClr val="tx2"/>
                </a:solidFill>
                <a:latin typeface="+mj-lt"/>
                <a:ea typeface="+mj-ea"/>
                <a:cs typeface="Segoe UI" panose="020B0502040204020203" pitchFamily="34" charset="0"/>
              </a:rPr>
              <a:t>biblical 	</a:t>
            </a:r>
          </a:p>
          <a:p>
            <a:pPr marL="0" indent="0" eaLnBrk="1" hangingPunct="1">
              <a:lnSpc>
                <a:spcPct val="90000"/>
              </a:lnSpc>
              <a:spcBef>
                <a:spcPct val="0"/>
              </a:spcBef>
              <a:buNone/>
            </a:pPr>
            <a:endParaRPr lang="en-ZA" sz="4000" kern="1200" dirty="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b="1" kern="1200" dirty="0" smtClean="0">
                <a:solidFill>
                  <a:schemeClr val="tx2"/>
                </a:solidFill>
                <a:latin typeface="+mj-lt"/>
                <a:ea typeface="+mj-ea"/>
                <a:cs typeface="Segoe UI" panose="020B0502040204020203" pitchFamily="34" charset="0"/>
              </a:rPr>
              <a:t>Grounds for C:</a:t>
            </a:r>
          </a:p>
          <a:p>
            <a:pPr marL="0" indent="0" eaLnBrk="1" hangingPunct="1">
              <a:lnSpc>
                <a:spcPct val="90000"/>
              </a:lnSpc>
              <a:spcBef>
                <a:spcPct val="0"/>
              </a:spcBef>
              <a:buNone/>
            </a:pPr>
            <a:r>
              <a:rPr lang="en-ZA" sz="4000" kern="1200" dirty="0" smtClean="0">
                <a:solidFill>
                  <a:schemeClr val="tx2"/>
                </a:solidFill>
                <a:latin typeface="+mj-lt"/>
                <a:ea typeface="+mj-ea"/>
                <a:cs typeface="Segoe UI" panose="020B0502040204020203" pitchFamily="34" charset="0"/>
              </a:rPr>
              <a:t>	</a:t>
            </a:r>
            <a:r>
              <a:rPr lang="en-ZA" sz="4000" kern="1200" dirty="0" err="1">
                <a:solidFill>
                  <a:schemeClr val="tx2"/>
                </a:solidFill>
                <a:cs typeface="Segoe UI" panose="020B0502040204020203" pitchFamily="34" charset="0"/>
              </a:rPr>
              <a:t>Missio</a:t>
            </a:r>
            <a:r>
              <a:rPr lang="en-ZA" sz="4000" kern="1200" dirty="0">
                <a:solidFill>
                  <a:schemeClr val="tx2"/>
                </a:solidFill>
                <a:cs typeface="Segoe UI" panose="020B0502040204020203" pitchFamily="34" charset="0"/>
              </a:rPr>
              <a:t> Dei</a:t>
            </a:r>
          </a:p>
          <a:p>
            <a:pPr marL="0" indent="0" eaLnBrk="1" hangingPunct="1">
              <a:lnSpc>
                <a:spcPct val="90000"/>
              </a:lnSpc>
              <a:spcBef>
                <a:spcPct val="0"/>
              </a:spcBef>
              <a:buNone/>
            </a:pPr>
            <a:r>
              <a:rPr lang="en-ZA" sz="4000" kern="1200" dirty="0">
                <a:solidFill>
                  <a:schemeClr val="tx2"/>
                </a:solidFill>
                <a:latin typeface="+mj-lt"/>
                <a:ea typeface="+mj-ea"/>
                <a:cs typeface="Segoe UI" panose="020B0502040204020203" pitchFamily="34" charset="0"/>
              </a:rPr>
              <a:t>	</a:t>
            </a:r>
            <a:r>
              <a:rPr lang="en-ZA" sz="4000" kern="1200" dirty="0" err="1" smtClean="0">
                <a:solidFill>
                  <a:schemeClr val="tx2"/>
                </a:solidFill>
                <a:latin typeface="+mj-lt"/>
                <a:ea typeface="+mj-ea"/>
                <a:cs typeface="Segoe UI" panose="020B0502040204020203" pitchFamily="34" charset="0"/>
              </a:rPr>
              <a:t>Sensus</a:t>
            </a:r>
            <a:r>
              <a:rPr lang="en-ZA" sz="4000" kern="1200" dirty="0" smtClean="0">
                <a:solidFill>
                  <a:schemeClr val="tx2"/>
                </a:solidFill>
                <a:latin typeface="+mj-lt"/>
                <a:ea typeface="+mj-ea"/>
                <a:cs typeface="Segoe UI" panose="020B0502040204020203" pitchFamily="34" charset="0"/>
              </a:rPr>
              <a:t> </a:t>
            </a:r>
            <a:r>
              <a:rPr lang="en-ZA" sz="4000" kern="1200" dirty="0" err="1" smtClean="0">
                <a:solidFill>
                  <a:schemeClr val="tx2"/>
                </a:solidFill>
                <a:latin typeface="+mj-lt"/>
                <a:ea typeface="+mj-ea"/>
                <a:cs typeface="Segoe UI" panose="020B0502040204020203" pitchFamily="34" charset="0"/>
              </a:rPr>
              <a:t>Divinitatus</a:t>
            </a:r>
            <a:endParaRPr lang="en-ZA" sz="4000" kern="1200" dirty="0" smtClean="0">
              <a:solidFill>
                <a:schemeClr val="tx2"/>
              </a:solidFill>
              <a:latin typeface="+mj-lt"/>
              <a:ea typeface="+mj-ea"/>
              <a:cs typeface="Segoe UI" panose="020B0502040204020203" pitchFamily="34" charset="0"/>
            </a:endParaRPr>
          </a:p>
          <a:p>
            <a:pPr marL="0" indent="0" eaLnBrk="1" hangingPunct="1">
              <a:lnSpc>
                <a:spcPct val="90000"/>
              </a:lnSpc>
              <a:spcBef>
                <a:spcPct val="0"/>
              </a:spcBef>
              <a:buNone/>
            </a:pPr>
            <a:r>
              <a:rPr lang="en-ZA" sz="4000" kern="1200" dirty="0" smtClean="0">
                <a:solidFill>
                  <a:schemeClr val="tx2"/>
                </a:solidFill>
                <a:cs typeface="Segoe UI" panose="020B0502040204020203" pitchFamily="34" charset="0"/>
              </a:rPr>
              <a:t>	</a:t>
            </a:r>
            <a:r>
              <a:rPr lang="en-ZA" sz="4000" kern="1200" dirty="0" smtClean="0">
                <a:solidFill>
                  <a:schemeClr val="tx2"/>
                </a:solidFill>
                <a:cs typeface="Segoe UI" panose="020B0502040204020203" pitchFamily="34" charset="0"/>
              </a:rPr>
              <a:t>Cultural </a:t>
            </a:r>
            <a:r>
              <a:rPr lang="en-ZA" sz="4000" kern="1200" dirty="0">
                <a:solidFill>
                  <a:schemeClr val="tx2"/>
                </a:solidFill>
                <a:cs typeface="Segoe UI" panose="020B0502040204020203" pitchFamily="34" charset="0"/>
              </a:rPr>
              <a:t>Mandate </a:t>
            </a:r>
            <a:r>
              <a:rPr lang="en-ZA" sz="4000" kern="1200" dirty="0">
                <a:solidFill>
                  <a:schemeClr val="tx2"/>
                </a:solidFill>
                <a:cs typeface="Segoe UI" panose="020B0502040204020203" pitchFamily="34" charset="0"/>
              </a:rPr>
              <a:t>	</a:t>
            </a:r>
            <a:r>
              <a:rPr lang="en-ZA" sz="4000" kern="1200" dirty="0" smtClean="0">
                <a:solidFill>
                  <a:schemeClr val="tx2"/>
                </a:solidFill>
                <a:cs typeface="Segoe UI" panose="020B0502040204020203" pitchFamily="34" charset="0"/>
              </a:rPr>
              <a:t>The </a:t>
            </a:r>
            <a:r>
              <a:rPr lang="en-ZA" sz="4000" kern="1200" dirty="0" smtClean="0">
                <a:solidFill>
                  <a:schemeClr val="tx2"/>
                </a:solidFill>
                <a:cs typeface="Segoe UI" panose="020B0502040204020203" pitchFamily="34" charset="0"/>
              </a:rPr>
              <a:t>Gospel(s)</a:t>
            </a:r>
            <a:endParaRPr lang="en-ZA" sz="4000" kern="1200" dirty="0" smtClean="0">
              <a:solidFill>
                <a:schemeClr val="tx2"/>
              </a:solidFill>
              <a:cs typeface="Segoe UI" panose="020B0502040204020203" pitchFamily="34" charset="0"/>
            </a:endParaRPr>
          </a:p>
          <a:p>
            <a:pPr marL="0" indent="0" eaLnBrk="1" hangingPunct="1">
              <a:lnSpc>
                <a:spcPct val="90000"/>
              </a:lnSpc>
              <a:spcBef>
                <a:spcPct val="0"/>
              </a:spcBef>
              <a:buNone/>
            </a:pPr>
            <a:r>
              <a:rPr lang="en-ZA" sz="4000" kern="1200" dirty="0">
                <a:solidFill>
                  <a:schemeClr val="tx2"/>
                </a:solidFill>
                <a:cs typeface="Segoe UI" panose="020B0502040204020203" pitchFamily="34" charset="0"/>
              </a:rPr>
              <a:t>	</a:t>
            </a:r>
            <a:r>
              <a:rPr lang="en-ZA" sz="4000" kern="1200" dirty="0" smtClean="0">
                <a:solidFill>
                  <a:schemeClr val="tx2"/>
                </a:solidFill>
                <a:cs typeface="Segoe UI" panose="020B0502040204020203" pitchFamily="34" charset="0"/>
              </a:rPr>
              <a:t>The Example </a:t>
            </a:r>
          </a:p>
          <a:p>
            <a:pPr marL="0" indent="0" eaLnBrk="1" hangingPunct="1">
              <a:lnSpc>
                <a:spcPct val="90000"/>
              </a:lnSpc>
              <a:spcBef>
                <a:spcPct val="0"/>
              </a:spcBef>
              <a:buNone/>
            </a:pPr>
            <a:r>
              <a:rPr lang="en-ZA" sz="4000" kern="1200" dirty="0">
                <a:solidFill>
                  <a:schemeClr val="tx2"/>
                </a:solidFill>
                <a:cs typeface="Segoe UI" panose="020B0502040204020203" pitchFamily="34" charset="0"/>
              </a:rPr>
              <a:t>	</a:t>
            </a:r>
            <a:r>
              <a:rPr lang="en-ZA" sz="4000" kern="1200" dirty="0" smtClean="0">
                <a:solidFill>
                  <a:schemeClr val="tx2"/>
                </a:solidFill>
                <a:cs typeface="Segoe UI" panose="020B0502040204020203" pitchFamily="34" charset="0"/>
              </a:rPr>
              <a:t>The </a:t>
            </a:r>
            <a:r>
              <a:rPr lang="en-ZA" sz="4000" kern="1200" dirty="0" smtClean="0">
                <a:solidFill>
                  <a:schemeClr val="tx2"/>
                </a:solidFill>
                <a:cs typeface="Segoe UI" panose="020B0502040204020203" pitchFamily="34" charset="0"/>
              </a:rPr>
              <a:t>Boundaries</a:t>
            </a:r>
            <a:endParaRPr lang="en-ZA" sz="4000" kern="1200" dirty="0" smtClean="0">
              <a:solidFill>
                <a:schemeClr val="tx2"/>
              </a:solidFill>
              <a:cs typeface="Segoe UI" panose="020B0502040204020203" pitchFamily="34" charset="0"/>
            </a:endParaRPr>
          </a:p>
          <a:p>
            <a:pPr marL="0" indent="0" eaLnBrk="1" hangingPunct="1">
              <a:lnSpc>
                <a:spcPct val="90000"/>
              </a:lnSpc>
              <a:spcBef>
                <a:spcPct val="0"/>
              </a:spcBef>
              <a:buNone/>
            </a:pPr>
            <a:r>
              <a:rPr lang="en-ZA" sz="4000" kern="1200" dirty="0">
                <a:solidFill>
                  <a:schemeClr val="tx2"/>
                </a:solidFill>
                <a:cs typeface="Segoe UI" panose="020B0502040204020203" pitchFamily="34" charset="0"/>
              </a:rPr>
              <a:t>	</a:t>
            </a:r>
          </a:p>
          <a:p>
            <a:pPr marL="0" indent="0" eaLnBrk="1" hangingPunct="1">
              <a:lnSpc>
                <a:spcPct val="90000"/>
              </a:lnSpc>
              <a:spcBef>
                <a:spcPct val="0"/>
              </a:spcBef>
              <a:buNone/>
            </a:pPr>
            <a:endParaRPr lang="en-ZA" sz="4000" kern="1200" dirty="0">
              <a:solidFill>
                <a:schemeClr val="tx2"/>
              </a:solidFill>
              <a:latin typeface="+mj-lt"/>
              <a:ea typeface="+mj-ea"/>
              <a:cs typeface="Segoe UI" panose="020B0502040204020203" pitchFamily="34" charset="0"/>
            </a:endParaRPr>
          </a:p>
        </p:txBody>
      </p:sp>
    </p:spTree>
    <p:extLst>
      <p:ext uri="{BB962C8B-B14F-4D97-AF65-F5344CB8AC3E}">
        <p14:creationId xmlns:p14="http://schemas.microsoft.com/office/powerpoint/2010/main" val="137973811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0.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1.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2.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3.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4.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5.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6.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7.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8.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19.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0.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1.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3.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4.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5.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6.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7.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8.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9.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6494B6-1467-40D3-9D2C-6096235D2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Create an Office Mix</Template>
  <TotalTime>6400</TotalTime>
  <Words>493</Words>
  <Application>Microsoft Office PowerPoint</Application>
  <PresentationFormat>Widescreen</PresentationFormat>
  <Paragraphs>136</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Segoe UI</vt:lpstr>
      <vt:lpstr>Tahoma</vt:lpstr>
      <vt:lpstr>Wingdings</vt:lpstr>
      <vt:lpstr>1_Textured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Guiding Diversity</dc:title>
  <dc:creator>Thomas Dreyer</dc:creator>
  <cp:keywords/>
  <cp:lastModifiedBy>Thomas Dreyer</cp:lastModifiedBy>
  <cp:revision>99</cp:revision>
  <cp:lastPrinted>2015-08-03T19:47:11Z</cp:lastPrinted>
  <dcterms:created xsi:type="dcterms:W3CDTF">2015-06-19T04:18:34Z</dcterms:created>
  <dcterms:modified xsi:type="dcterms:W3CDTF">2015-08-03T21:39:04Z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TC043863139991</vt:lpwstr>
  </property>
</Properties>
</file>